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8" r:id="rId2"/>
    <p:sldId id="260" r:id="rId3"/>
    <p:sldId id="299" r:id="rId4"/>
    <p:sldId id="264" r:id="rId5"/>
    <p:sldId id="265" r:id="rId6"/>
    <p:sldId id="300" r:id="rId7"/>
    <p:sldId id="301" r:id="rId8"/>
    <p:sldId id="362" r:id="rId9"/>
    <p:sldId id="302" r:id="rId10"/>
    <p:sldId id="331" r:id="rId11"/>
    <p:sldId id="303" r:id="rId12"/>
    <p:sldId id="330" r:id="rId13"/>
    <p:sldId id="322" r:id="rId14"/>
    <p:sldId id="327" r:id="rId15"/>
    <p:sldId id="329" r:id="rId16"/>
    <p:sldId id="323" r:id="rId17"/>
    <p:sldId id="308" r:id="rId18"/>
    <p:sldId id="310" r:id="rId19"/>
    <p:sldId id="324" r:id="rId20"/>
    <p:sldId id="304" r:id="rId21"/>
    <p:sldId id="319" r:id="rId22"/>
    <p:sldId id="320" r:id="rId23"/>
    <p:sldId id="321" r:id="rId24"/>
    <p:sldId id="333" r:id="rId25"/>
    <p:sldId id="332" r:id="rId26"/>
    <p:sldId id="334" r:id="rId27"/>
    <p:sldId id="335" r:id="rId28"/>
    <p:sldId id="343" r:id="rId29"/>
    <p:sldId id="345" r:id="rId30"/>
    <p:sldId id="341" r:id="rId31"/>
    <p:sldId id="270" r:id="rId32"/>
    <p:sldId id="337"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38" r:id="rId50"/>
    <p:sldId id="339" r:id="rId51"/>
    <p:sldId id="340" r:id="rId52"/>
    <p:sldId id="325" r:id="rId53"/>
    <p:sldId id="312" r:id="rId54"/>
    <p:sldId id="314" r:id="rId55"/>
    <p:sldId id="313" r:id="rId56"/>
    <p:sldId id="315" r:id="rId57"/>
    <p:sldId id="316" r:id="rId58"/>
    <p:sldId id="317" r:id="rId59"/>
    <p:sldId id="318" r:id="rId60"/>
    <p:sldId id="273" r:id="rId61"/>
    <p:sldId id="277" r:id="rId62"/>
    <p:sldId id="278" r:id="rId63"/>
    <p:sldId id="296" r:id="rId64"/>
    <p:sldId id="279" r:id="rId65"/>
    <p:sldId id="280" r:id="rId66"/>
    <p:sldId id="28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4" clrIdx="0">
    <p:extLst>
      <p:ext uri="{19B8F6BF-5375-455C-9EA6-DF929625EA0E}">
        <p15:presenceInfo xmlns:p15="http://schemas.microsoft.com/office/powerpoint/2012/main" userId="65d3878fccfc82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A73"/>
    <a:srgbClr val="D542EE"/>
    <a:srgbClr val="BAB0D8"/>
    <a:srgbClr val="ACACD8"/>
    <a:srgbClr val="B3BCD5"/>
    <a:srgbClr val="6375A9"/>
    <a:srgbClr val="6743ED"/>
    <a:srgbClr val="426FEE"/>
    <a:srgbClr val="4D1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336" autoAdjust="0"/>
  </p:normalViewPr>
  <p:slideViewPr>
    <p:cSldViewPr snapToGrid="0">
      <p:cViewPr varScale="1">
        <p:scale>
          <a:sx n="68" d="100"/>
          <a:sy n="68" d="100"/>
        </p:scale>
        <p:origin x="8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7T13:17:14.968" idx="2">
    <p:pos x="10" y="10"/>
    <p:text>Try to find pictures to replace text</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27T13:13:13.905" idx="1">
    <p:pos x="10" y="10"/>
    <p:text>This may be a given</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5-27T13:19:18.783" idx="3">
    <p:pos x="10" y="10"/>
    <p:text>Add here that I did the gene name correction</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5-27T13:19:43.552" idx="4">
    <p:pos x="10" y="10"/>
    <p:text>replace this with a bullet point</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5DF0-1201-4FF8-91AC-FAF91C7700C9}" type="datetimeFigureOut">
              <a:rPr lang="en-IE" smtClean="0"/>
              <a:t>27/05/2022</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DEB24-E56E-4991-8542-41DF110C3282}" type="slidenum">
              <a:rPr lang="en-IE" smtClean="0"/>
              <a:t>‹#›</a:t>
            </a:fld>
            <a:endParaRPr lang="en-IE"/>
          </a:p>
        </p:txBody>
      </p:sp>
    </p:spTree>
    <p:extLst>
      <p:ext uri="{BB962C8B-B14F-4D97-AF65-F5344CB8AC3E}">
        <p14:creationId xmlns:p14="http://schemas.microsoft.com/office/powerpoint/2010/main" val="1230744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B29C-B9C5-4787-BC9C-79A94A8B6C36}" type="datetimeFigureOut">
              <a:rPr lang="en-IE" smtClean="0"/>
              <a:t>27/05/2022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23CBA-7B8A-4B7B-85F4-17415C8FC737}" type="slidenum">
              <a:rPr lang="en-IE" smtClean="0"/>
              <a:t>‹#›</a:t>
            </a:fld>
            <a:endParaRPr lang="en-IE"/>
          </a:p>
        </p:txBody>
      </p:sp>
    </p:spTree>
    <p:extLst>
      <p:ext uri="{BB962C8B-B14F-4D97-AF65-F5344CB8AC3E}">
        <p14:creationId xmlns:p14="http://schemas.microsoft.com/office/powerpoint/2010/main" val="38472940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ticking of the clock never stops, every moment we get older, and one of the most striking effects of age is probably the involuntary loss of muscle mass, strength, and function. This is called Sarcopenia.</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a:t>
            </a:fld>
            <a:endParaRPr lang="en-IE"/>
          </a:p>
        </p:txBody>
      </p:sp>
    </p:spTree>
    <p:extLst>
      <p:ext uri="{BB962C8B-B14F-4D97-AF65-F5344CB8AC3E}">
        <p14:creationId xmlns:p14="http://schemas.microsoft.com/office/powerpoint/2010/main" val="2891789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swimming in a sea of data, the quality of the information is something that is currently under process, from the sources of the data to the value to the project. This will be tuned alongside the design of the network itself. </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17</a:t>
            </a:fld>
            <a:endParaRPr lang="en-IE"/>
          </a:p>
        </p:txBody>
      </p:sp>
    </p:spTree>
    <p:extLst>
      <p:ext uri="{BB962C8B-B14F-4D97-AF65-F5344CB8AC3E}">
        <p14:creationId xmlns:p14="http://schemas.microsoft.com/office/powerpoint/2010/main" val="271499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works had been done in the past to find the influence of micro RNA in different diseases, appealing to different measures and rules.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18</a:t>
            </a:fld>
            <a:endParaRPr lang="en-IE"/>
          </a:p>
        </p:txBody>
      </p:sp>
    </p:spTree>
    <p:extLst>
      <p:ext uri="{BB962C8B-B14F-4D97-AF65-F5344CB8AC3E}">
        <p14:creationId xmlns:p14="http://schemas.microsoft.com/office/powerpoint/2010/main" val="196772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22</a:t>
            </a:fld>
            <a:endParaRPr lang="en-IE"/>
          </a:p>
        </p:txBody>
      </p:sp>
    </p:spTree>
    <p:extLst>
      <p:ext uri="{BB962C8B-B14F-4D97-AF65-F5344CB8AC3E}">
        <p14:creationId xmlns:p14="http://schemas.microsoft.com/office/powerpoint/2010/main" val="3423191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25</a:t>
            </a:fld>
            <a:endParaRPr lang="en-IE"/>
          </a:p>
        </p:txBody>
      </p:sp>
    </p:spTree>
    <p:extLst>
      <p:ext uri="{BB962C8B-B14F-4D97-AF65-F5344CB8AC3E}">
        <p14:creationId xmlns:p14="http://schemas.microsoft.com/office/powerpoint/2010/main" val="202392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49</a:t>
            </a:fld>
            <a:endParaRPr lang="en-IE"/>
          </a:p>
        </p:txBody>
      </p:sp>
    </p:spTree>
    <p:extLst>
      <p:ext uri="{BB962C8B-B14F-4D97-AF65-F5344CB8AC3E}">
        <p14:creationId xmlns:p14="http://schemas.microsoft.com/office/powerpoint/2010/main" val="2730839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50</a:t>
            </a:fld>
            <a:endParaRPr lang="en-IE"/>
          </a:p>
        </p:txBody>
      </p:sp>
    </p:spTree>
    <p:extLst>
      <p:ext uri="{BB962C8B-B14F-4D97-AF65-F5344CB8AC3E}">
        <p14:creationId xmlns:p14="http://schemas.microsoft.com/office/powerpoint/2010/main" val="316636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51</a:t>
            </a:fld>
            <a:endParaRPr lang="en-IE"/>
          </a:p>
        </p:txBody>
      </p:sp>
    </p:spTree>
    <p:extLst>
      <p:ext uri="{BB962C8B-B14F-4D97-AF65-F5344CB8AC3E}">
        <p14:creationId xmlns:p14="http://schemas.microsoft.com/office/powerpoint/2010/main" val="2930579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53</a:t>
            </a:fld>
            <a:endParaRPr lang="en-IE"/>
          </a:p>
        </p:txBody>
      </p:sp>
    </p:spTree>
    <p:extLst>
      <p:ext uri="{BB962C8B-B14F-4D97-AF65-F5344CB8AC3E}">
        <p14:creationId xmlns:p14="http://schemas.microsoft.com/office/powerpoint/2010/main" val="4182596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54</a:t>
            </a:fld>
            <a:endParaRPr lang="en-IE"/>
          </a:p>
        </p:txBody>
      </p:sp>
    </p:spTree>
    <p:extLst>
      <p:ext uri="{BB962C8B-B14F-4D97-AF65-F5344CB8AC3E}">
        <p14:creationId xmlns:p14="http://schemas.microsoft.com/office/powerpoint/2010/main" val="99977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55</a:t>
            </a:fld>
            <a:endParaRPr lang="en-IE"/>
          </a:p>
        </p:txBody>
      </p:sp>
    </p:spTree>
    <p:extLst>
      <p:ext uri="{BB962C8B-B14F-4D97-AF65-F5344CB8AC3E}">
        <p14:creationId xmlns:p14="http://schemas.microsoft.com/office/powerpoint/2010/main" val="417757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From the time you are born to around the time you turn 30, your muscles grow larger and stronger. But at some point in your 30s, you start to lose muscle mass and function. </a:t>
            </a:r>
            <a:r>
              <a:rPr lang="en-IE" sz="1200" kern="1200" dirty="0" smtClean="0">
                <a:solidFill>
                  <a:schemeClr val="tx1"/>
                </a:solidFill>
                <a:effectLst/>
                <a:latin typeface="+mn-lt"/>
                <a:ea typeface="+mn-ea"/>
                <a:cs typeface="+mn-cs"/>
              </a:rPr>
              <a:t>No matter the lifestyle, everybody is going to loss between 3 to 8% of muscle mass per decade after age 30, </a:t>
            </a:r>
            <a:r>
              <a:rPr lang="en-US" sz="1200" kern="1200" dirty="0" smtClean="0">
                <a:solidFill>
                  <a:schemeClr val="tx1"/>
                </a:solidFill>
                <a:effectLst/>
                <a:latin typeface="+mn-lt"/>
                <a:ea typeface="+mn-ea"/>
                <a:cs typeface="+mn-cs"/>
              </a:rPr>
              <a:t>and this rate of decline is even higher after the age of 60. </a:t>
            </a:r>
            <a:r>
              <a:rPr lang="en-IE" sz="1200" kern="1200" dirty="0" smtClean="0">
                <a:solidFill>
                  <a:schemeClr val="tx1"/>
                </a:solidFill>
                <a:effectLst/>
                <a:latin typeface="+mn-lt"/>
                <a:ea typeface="+mn-ea"/>
                <a:cs typeface="+mn-cs"/>
              </a:rPr>
              <a:t>Sarcopenia is associated with detrimental clinical outcomes, such as a reduced quality of life, frailty, an increased risk of falls, fractures, hospitalization, and mortality.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2677204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56</a:t>
            </a:fld>
            <a:endParaRPr lang="en-IE"/>
          </a:p>
        </p:txBody>
      </p:sp>
    </p:spTree>
    <p:extLst>
      <p:ext uri="{BB962C8B-B14F-4D97-AF65-F5344CB8AC3E}">
        <p14:creationId xmlns:p14="http://schemas.microsoft.com/office/powerpoint/2010/main" val="383632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57</a:t>
            </a:fld>
            <a:endParaRPr lang="en-IE"/>
          </a:p>
        </p:txBody>
      </p:sp>
    </p:spTree>
    <p:extLst>
      <p:ext uri="{BB962C8B-B14F-4D97-AF65-F5344CB8AC3E}">
        <p14:creationId xmlns:p14="http://schemas.microsoft.com/office/powerpoint/2010/main" val="2504237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58</a:t>
            </a:fld>
            <a:endParaRPr lang="en-IE"/>
          </a:p>
        </p:txBody>
      </p:sp>
    </p:spTree>
    <p:extLst>
      <p:ext uri="{BB962C8B-B14F-4D97-AF65-F5344CB8AC3E}">
        <p14:creationId xmlns:p14="http://schemas.microsoft.com/office/powerpoint/2010/main" val="3725045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striking effects of age is the involuntary loss of muscle mass, strength, and function, termed sarcopenia.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60</a:t>
            </a:fld>
            <a:endParaRPr lang="en-IE"/>
          </a:p>
        </p:txBody>
      </p:sp>
    </p:spTree>
    <p:extLst>
      <p:ext uri="{BB962C8B-B14F-4D97-AF65-F5344CB8AC3E}">
        <p14:creationId xmlns:p14="http://schemas.microsoft.com/office/powerpoint/2010/main" val="1194551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Muscles express their own set of muscle-enriched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known as </a:t>
            </a:r>
            <a:r>
              <a:rPr lang="en-US" sz="1200" kern="1200" dirty="0" err="1" smtClean="0">
                <a:solidFill>
                  <a:schemeClr val="tx1"/>
                </a:solidFill>
                <a:effectLst/>
                <a:latin typeface="+mn-lt"/>
                <a:ea typeface="+mn-ea"/>
                <a:cs typeface="+mn-cs"/>
              </a:rPr>
              <a:t>myomirs</a:t>
            </a:r>
            <a:r>
              <a:rPr lang="en-US" sz="1200" kern="1200" dirty="0" smtClean="0">
                <a:solidFill>
                  <a:schemeClr val="tx1"/>
                </a:solidFill>
                <a:effectLst/>
                <a:latin typeface="+mn-lt"/>
                <a:ea typeface="+mn-ea"/>
                <a:cs typeface="+mn-cs"/>
              </a:rPr>
              <a:t>: mir1, 206, 208, 133, 486, 499.</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61</a:t>
            </a:fld>
            <a:endParaRPr lang="en-IE"/>
          </a:p>
        </p:txBody>
      </p:sp>
    </p:spTree>
    <p:extLst>
      <p:ext uri="{BB962C8B-B14F-4D97-AF65-F5344CB8AC3E}">
        <p14:creationId xmlns:p14="http://schemas.microsoft.com/office/powerpoint/2010/main" val="26906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62</a:t>
            </a:fld>
            <a:endParaRPr lang="en-IE"/>
          </a:p>
        </p:txBody>
      </p:sp>
    </p:spTree>
    <p:extLst>
      <p:ext uri="{BB962C8B-B14F-4D97-AF65-F5344CB8AC3E}">
        <p14:creationId xmlns:p14="http://schemas.microsoft.com/office/powerpoint/2010/main" val="13234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https://www.sciencedirect.com/science/article/pii/S2666166721007292</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63</a:t>
            </a:fld>
            <a:endParaRPr lang="en-IE"/>
          </a:p>
        </p:txBody>
      </p:sp>
    </p:spTree>
    <p:extLst>
      <p:ext uri="{BB962C8B-B14F-4D97-AF65-F5344CB8AC3E}">
        <p14:creationId xmlns:p14="http://schemas.microsoft.com/office/powerpoint/2010/main" val="66795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Several factors, including chronic inflammation, increased reactive oxidative species, increased fibrosis of muscle, and increased loss of motor neurons, have been reported to contribute to development of sarcopenia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a:t>
            </a:fld>
            <a:endParaRPr lang="en-IE"/>
          </a:p>
        </p:txBody>
      </p:sp>
    </p:spTree>
    <p:extLst>
      <p:ext uri="{BB962C8B-B14F-4D97-AF65-F5344CB8AC3E}">
        <p14:creationId xmlns:p14="http://schemas.microsoft.com/office/powerpoint/2010/main" val="909645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Mircro</a:t>
            </a:r>
            <a:r>
              <a:rPr lang="en-US" sz="1200" kern="1200" dirty="0" smtClean="0">
                <a:solidFill>
                  <a:schemeClr val="tx1"/>
                </a:solidFill>
                <a:effectLst/>
                <a:latin typeface="+mn-lt"/>
                <a:ea typeface="+mn-ea"/>
                <a:cs typeface="+mn-cs"/>
              </a:rPr>
              <a:t> RNA or miRNA are conserved small non-coding RNAs that play an important role in the regulation of gene expression, they are short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between 14 and 33, with an average of 20 as </a:t>
            </a:r>
            <a:r>
              <a:rPr lang="en-US" sz="1200" kern="1200" dirty="0" err="1" smtClean="0">
                <a:solidFill>
                  <a:schemeClr val="tx1"/>
                </a:solidFill>
                <a:effectLst/>
                <a:latin typeface="+mn-lt"/>
                <a:ea typeface="+mn-ea"/>
                <a:cs typeface="+mn-cs"/>
              </a:rPr>
              <a:t>MirBase</a:t>
            </a:r>
            <a:r>
              <a:rPr lang="en-US" sz="1200" kern="1200" dirty="0" smtClean="0">
                <a:solidFill>
                  <a:schemeClr val="tx1"/>
                </a:solidFill>
                <a:effectLst/>
                <a:latin typeface="+mn-lt"/>
                <a:ea typeface="+mn-ea"/>
                <a:cs typeface="+mn-cs"/>
              </a:rPr>
              <a:t> suggest today.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7</a:t>
            </a:fld>
            <a:endParaRPr lang="en-IE"/>
          </a:p>
        </p:txBody>
      </p:sp>
    </p:spTree>
    <p:extLst>
      <p:ext uri="{BB962C8B-B14F-4D97-AF65-F5344CB8AC3E}">
        <p14:creationId xmlns:p14="http://schemas.microsoft.com/office/powerpoint/2010/main" val="363374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Modified from</a:t>
            </a:r>
            <a:r>
              <a:rPr lang="en-US" baseline="0" dirty="0" smtClean="0"/>
              <a:t> https://www.thelancet.com/article/S2352-3964(16)30423-6/fulltext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8</a:t>
            </a:fld>
            <a:endParaRPr lang="en-IE"/>
          </a:p>
        </p:txBody>
      </p:sp>
    </p:spTree>
    <p:extLst>
      <p:ext uri="{BB962C8B-B14F-4D97-AF65-F5344CB8AC3E}">
        <p14:creationId xmlns:p14="http://schemas.microsoft.com/office/powerpoint/2010/main" val="53714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9</a:t>
            </a:fld>
            <a:endParaRPr lang="en-IE"/>
          </a:p>
        </p:txBody>
      </p:sp>
    </p:spTree>
    <p:extLst>
      <p:ext uri="{BB962C8B-B14F-4D97-AF65-F5344CB8AC3E}">
        <p14:creationId xmlns:p14="http://schemas.microsoft.com/office/powerpoint/2010/main" val="1572641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smtClean="0"/>
              <a:t>mathematical representation of a network and it describes the relationship between lines and points</a:t>
            </a:r>
            <a:endParaRPr lang="en-IE" dirty="0" smtClean="0"/>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10</a:t>
            </a:fld>
            <a:endParaRPr lang="en-IE"/>
          </a:p>
        </p:txBody>
      </p:sp>
    </p:spTree>
    <p:extLst>
      <p:ext uri="{BB962C8B-B14F-4D97-AF65-F5344CB8AC3E}">
        <p14:creationId xmlns:p14="http://schemas.microsoft.com/office/powerpoint/2010/main" val="4175697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14</a:t>
            </a:fld>
            <a:endParaRPr lang="en-IE"/>
          </a:p>
        </p:txBody>
      </p:sp>
    </p:spTree>
    <p:extLst>
      <p:ext uri="{BB962C8B-B14F-4D97-AF65-F5344CB8AC3E}">
        <p14:creationId xmlns:p14="http://schemas.microsoft.com/office/powerpoint/2010/main" val="333258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15</a:t>
            </a:fld>
            <a:endParaRPr lang="en-IE"/>
          </a:p>
        </p:txBody>
      </p:sp>
    </p:spTree>
    <p:extLst>
      <p:ext uri="{BB962C8B-B14F-4D97-AF65-F5344CB8AC3E}">
        <p14:creationId xmlns:p14="http://schemas.microsoft.com/office/powerpoint/2010/main" val="162337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66225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429470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98324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5542C-12C1-AB46-8F24-D0C62A9FA0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01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0172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63833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1C177-6F22-C44E-B938-BA13453CF723}"/>
              </a:ext>
            </a:extLst>
          </p:cNvPr>
          <p:cNvSpPr>
            <a:spLocks noGrp="1"/>
          </p:cNvSpPr>
          <p:nvPr>
            <p:ph idx="1"/>
          </p:nvPr>
        </p:nvSpPr>
        <p:spPr>
          <a:xfrm>
            <a:off x="778565" y="2235547"/>
            <a:ext cx="9144000" cy="3598723"/>
          </a:xfrm>
          <a:prstGeom prst="rect">
            <a:avLst/>
          </a:prstGeom>
        </p:spPr>
        <p:txBody>
          <a:bodyPr/>
          <a:lstStyle>
            <a:lvl1pPr>
              <a:defRPr sz="2400" baseline="0">
                <a:latin typeface="Arial" panose="020B0604020202020204" pitchFamily="34" charset="0"/>
              </a:defRPr>
            </a:lvl1pPr>
            <a:lvl2pPr>
              <a:defRPr sz="2000" baseline="0">
                <a:latin typeface="Arial" panose="020B0604020202020204" pitchFamily="34" charset="0"/>
              </a:defRPr>
            </a:lvl2pPr>
            <a:lvl3pPr>
              <a:defRPr sz="1800" baseline="0">
                <a:latin typeface="Arial" panose="020B0604020202020204" pitchFamily="34" charset="0"/>
              </a:defRPr>
            </a:lvl3pPr>
            <a:lvl4pPr>
              <a:defRPr sz="1600" baseline="0">
                <a:latin typeface="Arial" panose="020B0604020202020204" pitchFamily="34" charset="0"/>
              </a:defRPr>
            </a:lvl4pPr>
            <a:lvl5pPr>
              <a:defRPr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7" name="Title 1">
            <a:extLst>
              <a:ext uri="{FF2B5EF4-FFF2-40B4-BE49-F238E27FC236}">
                <a16:creationId xmlns:a16="http://schemas.microsoft.com/office/drawing/2014/main" id="{1A94DB29-0A80-704A-B8AB-1BDA4D674AAD}"/>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42478B85-5816-3043-B567-914AC52B1DEA}"/>
              </a:ext>
            </a:extLst>
          </p:cNvPr>
          <p:cNvSpPr>
            <a:spLocks noGrp="1"/>
          </p:cNvSpPr>
          <p:nvPr>
            <p:ph type="subTitle" idx="10"/>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110344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00808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58729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5002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96781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48579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05889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76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5621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2308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9DF3-A57B-4383-B029-339E20DB8691}" type="slidenum">
              <a:rPr lang="en-IE" smtClean="0"/>
              <a:t>‹#›</a:t>
            </a:fld>
            <a:endParaRPr lang="en-IE"/>
          </a:p>
        </p:txBody>
      </p:sp>
    </p:spTree>
    <p:extLst>
      <p:ext uri="{BB962C8B-B14F-4D97-AF65-F5344CB8AC3E}">
        <p14:creationId xmlns:p14="http://schemas.microsoft.com/office/powerpoint/2010/main" val="199148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1.jpe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jpeg"/><Relationship Id="rId5" Type="http://schemas.microsoft.com/office/2007/relationships/hdphoto" Target="../media/hdphoto3.wdp"/><Relationship Id="rId10" Type="http://schemas.openxmlformats.org/officeDocument/2006/relationships/comments" Target="../comments/comment3.xml"/><Relationship Id="rId4" Type="http://schemas.openxmlformats.org/officeDocument/2006/relationships/image" Target="../media/image24.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comments" Target="../comments/comment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comments" Target="../comments/comment1.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3484C67-77FE-694E-A030-A92899E0BB39}"/>
              </a:ext>
            </a:extLst>
          </p:cNvPr>
          <p:cNvSpPr txBox="1">
            <a:spLocks/>
          </p:cNvSpPr>
          <p:nvPr/>
        </p:nvSpPr>
        <p:spPr>
          <a:xfrm>
            <a:off x="4123690" y="4590453"/>
            <a:ext cx="7689574" cy="115720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mtClean="0"/>
              <a:t>Msc Karen Guerrero Vazquez</a:t>
            </a:r>
          </a:p>
          <a:p>
            <a:pPr algn="r"/>
            <a:r>
              <a:rPr lang="en-US" smtClean="0"/>
              <a:t>Dr. Katarzyna Whysall</a:t>
            </a:r>
          </a:p>
          <a:p>
            <a:pPr algn="r"/>
            <a:r>
              <a:rPr lang="en-US" smtClean="0"/>
              <a:t>Dr. Pilib O Broin</a:t>
            </a:r>
          </a:p>
          <a:p>
            <a:endParaRPr lang="en-US" dirty="0"/>
          </a:p>
        </p:txBody>
      </p:sp>
    </p:spTree>
    <p:extLst>
      <p:ext uri="{BB962C8B-B14F-4D97-AF65-F5344CB8AC3E}">
        <p14:creationId xmlns:p14="http://schemas.microsoft.com/office/powerpoint/2010/main" val="837342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
        <p:nvSpPr>
          <p:cNvPr id="4" name="Oval 3"/>
          <p:cNvSpPr/>
          <p:nvPr/>
        </p:nvSpPr>
        <p:spPr>
          <a:xfrm>
            <a:off x="4642338"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Oval 4"/>
          <p:cNvSpPr/>
          <p:nvPr/>
        </p:nvSpPr>
        <p:spPr>
          <a:xfrm>
            <a:off x="7671180"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Oval 5"/>
          <p:cNvSpPr/>
          <p:nvPr/>
        </p:nvSpPr>
        <p:spPr>
          <a:xfrm>
            <a:off x="9967886"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p:cNvSpPr/>
          <p:nvPr/>
        </p:nvSpPr>
        <p:spPr>
          <a:xfrm>
            <a:off x="5506574"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8" name="Oval 7"/>
          <p:cNvSpPr/>
          <p:nvPr/>
        </p:nvSpPr>
        <p:spPr>
          <a:xfrm>
            <a:off x="7367798"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9" name="Oval 8"/>
          <p:cNvSpPr/>
          <p:nvPr/>
        </p:nvSpPr>
        <p:spPr>
          <a:xfrm>
            <a:off x="9229022"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4234968" y="167374"/>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5506574" y="163291"/>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3" name="Oval 12"/>
          <p:cNvSpPr/>
          <p:nvPr/>
        </p:nvSpPr>
        <p:spPr>
          <a:xfrm>
            <a:off x="6904792" y="159208"/>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5" name="Oval 14"/>
          <p:cNvSpPr/>
          <p:nvPr/>
        </p:nvSpPr>
        <p:spPr>
          <a:xfrm>
            <a:off x="9476140" y="151042"/>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6" name="Oval 15"/>
          <p:cNvSpPr/>
          <p:nvPr/>
        </p:nvSpPr>
        <p:spPr>
          <a:xfrm>
            <a:off x="10592998" y="146959"/>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7" name="Oval 16"/>
          <p:cNvSpPr/>
          <p:nvPr/>
        </p:nvSpPr>
        <p:spPr>
          <a:xfrm>
            <a:off x="4692085" y="284064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Oval 17"/>
          <p:cNvSpPr/>
          <p:nvPr/>
        </p:nvSpPr>
        <p:spPr>
          <a:xfrm>
            <a:off x="10431555" y="285513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p:cNvSpPr/>
          <p:nvPr/>
        </p:nvSpPr>
        <p:spPr>
          <a:xfrm>
            <a:off x="7617744" y="2897213"/>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3" name="Straight Arrow Connector 2"/>
          <p:cNvCxnSpPr>
            <a:stCxn id="20" idx="2"/>
            <a:endCxn id="17" idx="6"/>
          </p:cNvCxnSpPr>
          <p:nvPr/>
        </p:nvCxnSpPr>
        <p:spPr>
          <a:xfrm flipH="1" flipV="1">
            <a:off x="5556321" y="3248609"/>
            <a:ext cx="2061423"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0" idx="6"/>
            <a:endCxn id="18" idx="2"/>
          </p:cNvCxnSpPr>
          <p:nvPr/>
        </p:nvCxnSpPr>
        <p:spPr>
          <a:xfrm>
            <a:off x="8320537" y="3248610"/>
            <a:ext cx="2111018" cy="1448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0" idx="4"/>
            <a:endCxn id="7" idx="7"/>
          </p:cNvCxnSpPr>
          <p:nvPr/>
        </p:nvCxnSpPr>
        <p:spPr>
          <a:xfrm flipH="1">
            <a:off x="6503198" y="3600006"/>
            <a:ext cx="1465943"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4"/>
          </p:cNvCxnSpPr>
          <p:nvPr/>
        </p:nvCxnSpPr>
        <p:spPr>
          <a:xfrm flipH="1">
            <a:off x="7945193" y="3600006"/>
            <a:ext cx="23948"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8024168" y="3656572"/>
            <a:ext cx="1363020" cy="20464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6" idx="4"/>
          </p:cNvCxnSpPr>
          <p:nvPr/>
        </p:nvCxnSpPr>
        <p:spPr>
          <a:xfrm flipH="1">
            <a:off x="10396640" y="2080803"/>
            <a:ext cx="3364" cy="11678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 idx="5"/>
            <a:endCxn id="18" idx="2"/>
          </p:cNvCxnSpPr>
          <p:nvPr/>
        </p:nvCxnSpPr>
        <p:spPr>
          <a:xfrm>
            <a:off x="8408852" y="1961313"/>
            <a:ext cx="2022703" cy="13017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4" idx="4"/>
            <a:endCxn id="17" idx="0"/>
          </p:cNvCxnSpPr>
          <p:nvPr/>
        </p:nvCxnSpPr>
        <p:spPr>
          <a:xfrm>
            <a:off x="5074456" y="2080803"/>
            <a:ext cx="49747" cy="75984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11" idx="4"/>
          </p:cNvCxnSpPr>
          <p:nvPr/>
        </p:nvCxnSpPr>
        <p:spPr>
          <a:xfrm>
            <a:off x="4586365" y="870167"/>
            <a:ext cx="219565" cy="52503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4" idx="0"/>
            <a:endCxn id="11" idx="5"/>
          </p:cNvCxnSpPr>
          <p:nvPr/>
        </p:nvCxnSpPr>
        <p:spPr>
          <a:xfrm flipH="1" flipV="1">
            <a:off x="4834839" y="767245"/>
            <a:ext cx="239617" cy="4976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 idx="7"/>
            <a:endCxn id="12" idx="4"/>
          </p:cNvCxnSpPr>
          <p:nvPr/>
        </p:nvCxnSpPr>
        <p:spPr>
          <a:xfrm flipV="1">
            <a:off x="5380010" y="866084"/>
            <a:ext cx="477961" cy="51828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endCxn id="4" idx="0"/>
          </p:cNvCxnSpPr>
          <p:nvPr/>
        </p:nvCxnSpPr>
        <p:spPr>
          <a:xfrm flipH="1">
            <a:off x="5074456" y="844062"/>
            <a:ext cx="524486" cy="4208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13" idx="4"/>
            <a:endCxn id="20" idx="1"/>
          </p:cNvCxnSpPr>
          <p:nvPr/>
        </p:nvCxnSpPr>
        <p:spPr>
          <a:xfrm>
            <a:off x="7256189" y="862001"/>
            <a:ext cx="464477" cy="21381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13" idx="5"/>
            <a:endCxn id="5" idx="1"/>
          </p:cNvCxnSpPr>
          <p:nvPr/>
        </p:nvCxnSpPr>
        <p:spPr>
          <a:xfrm>
            <a:off x="7504663" y="759079"/>
            <a:ext cx="293081" cy="625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15" idx="4"/>
          </p:cNvCxnSpPr>
          <p:nvPr/>
        </p:nvCxnSpPr>
        <p:spPr>
          <a:xfrm>
            <a:off x="9827537" y="853835"/>
            <a:ext cx="351396" cy="6407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16" idx="4"/>
            <a:endCxn id="6" idx="7"/>
          </p:cNvCxnSpPr>
          <p:nvPr/>
        </p:nvCxnSpPr>
        <p:spPr>
          <a:xfrm flipH="1">
            <a:off x="10705558" y="849752"/>
            <a:ext cx="238837" cy="5346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1" name="Arc 80"/>
          <p:cNvSpPr/>
          <p:nvPr/>
        </p:nvSpPr>
        <p:spPr>
          <a:xfrm rot="20767336" flipH="1">
            <a:off x="3602037" y="759079"/>
            <a:ext cx="2995653" cy="5692066"/>
          </a:xfrm>
          <a:prstGeom prst="arc">
            <a:avLst>
              <a:gd name="adj1" fmla="val 16200000"/>
              <a:gd name="adj2" fmla="val 5138130"/>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547254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10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childTnLst>
                                </p:cTn>
                              </p:par>
                              <p:par>
                                <p:cTn id="77" presetID="10"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10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1000"/>
                                        <p:tgtEl>
                                          <p:spTgt spid="70"/>
                                        </p:tgtEl>
                                      </p:cBhvr>
                                    </p:animEffect>
                                  </p:childTnLst>
                                </p:cTn>
                              </p:par>
                              <p:par>
                                <p:cTn id="89" presetID="10" presetClass="entr" presetSubtype="0" fill="hold" nodeType="with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childTnLst>
                                </p:cTn>
                              </p:par>
                              <p:par>
                                <p:cTn id="92" presetID="10" presetClass="entr" presetSubtype="0" fill="hold"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1000"/>
                                        <p:tgtEl>
                                          <p:spTgt spid="7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1000"/>
                                        <p:tgtEl>
                                          <p:spTgt spid="81"/>
                                        </p:tgtEl>
                                      </p:cBhvr>
                                    </p:animEffect>
                                  </p:childTnLst>
                                </p:cTn>
                              </p:par>
                              <p:par>
                                <p:cTn id="98" presetID="10" presetClass="exit" presetSubtype="0" fill="hold" nodeType="withEffect">
                                  <p:stCondLst>
                                    <p:cond delay="250"/>
                                  </p:stCondLst>
                                  <p:childTnLst>
                                    <p:animEffect transition="out" filter="fade">
                                      <p:cBhvr>
                                        <p:cTn id="99" dur="1500"/>
                                        <p:tgtEl>
                                          <p:spTgt spid="10242"/>
                                        </p:tgtEl>
                                      </p:cBhvr>
                                    </p:animEffect>
                                    <p:set>
                                      <p:cBhvr>
                                        <p:cTn id="100" dur="1" fill="hold">
                                          <p:stCondLst>
                                            <p:cond delay="14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5" grpId="0" animBg="1"/>
      <p:bldP spid="16" grpId="0" animBg="1"/>
      <p:bldP spid="17" grpId="0" animBg="1"/>
      <p:bldP spid="18" grpId="0" animBg="1"/>
      <p:bldP spid="20" grpId="0" animBg="1"/>
      <p:bldP spid="81"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11</a:t>
            </a:fld>
            <a:endParaRPr lang="en-IE"/>
          </a:p>
        </p:txBody>
      </p:sp>
      <p:sp>
        <p:nvSpPr>
          <p:cNvPr id="4" name="Rectangle 3"/>
          <p:cNvSpPr/>
          <p:nvPr/>
        </p:nvSpPr>
        <p:spPr>
          <a:xfrm>
            <a:off x="777826" y="1808898"/>
            <a:ext cx="10636348" cy="3416320"/>
          </a:xfrm>
          <a:prstGeom prst="rect">
            <a:avLst/>
          </a:prstGeom>
          <a:noFill/>
        </p:spPr>
        <p:txBody>
          <a:bodyPr wrap="square" lIns="91440" tIns="45720" rIns="91440" bIns="45720">
            <a:spAutoFit/>
          </a:bodyPr>
          <a:lstStyle/>
          <a:p>
            <a:pPr algn="ctr">
              <a:lnSpc>
                <a:spcPct val="150000"/>
              </a:lnSpc>
            </a:pPr>
            <a:r>
              <a:rPr lang="en-US" sz="3600" dirty="0">
                <a:solidFill>
                  <a:srgbClr val="102A73"/>
                </a:solidFill>
                <a:latin typeface="Arial" panose="020B0604020202020204" pitchFamily="34" charset="0"/>
                <a:ea typeface="Calibri" panose="020F0502020204030204" pitchFamily="34" charset="0"/>
                <a:cs typeface="Times New Roman" panose="02020603050405020304" pitchFamily="18" charset="0"/>
              </a:rPr>
              <a:t>There’s a computer representation of the microRNAs and their interaction that allows the identification of micro RNA for the treatment of Sarcopenia. </a:t>
            </a:r>
            <a:endParaRPr lang="en-IE" sz="3200" dirty="0">
              <a:solidFill>
                <a:srgbClr val="102A73"/>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478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12</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1842868" y="2825288"/>
            <a:ext cx="7652824"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Computational model</a:t>
            </a:r>
            <a:endParaRPr lang="en-US" b="1" dirty="0">
              <a:ln w="22225">
                <a:noFill/>
                <a:prstDash val="solid"/>
              </a:ln>
              <a:solidFill>
                <a:srgbClr val="102A73"/>
              </a:solidFill>
              <a:latin typeface="Arial Black" panose="020B0A04020102020204" pitchFamily="34" charset="0"/>
            </a:endParaRPr>
          </a:p>
        </p:txBody>
      </p:sp>
      <p:pic>
        <p:nvPicPr>
          <p:cNvPr id="1026" name="Picture 2" descr="Inputs and outputs - Computer Sci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593" y="3980985"/>
            <a:ext cx="6572250" cy="2009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25219" y="4234377"/>
            <a:ext cx="1111348" cy="1323439"/>
          </a:xfrm>
          <a:prstGeom prst="rect">
            <a:avLst/>
          </a:prstGeom>
          <a:noFill/>
        </p:spPr>
        <p:txBody>
          <a:bodyPr wrap="square" lIns="91440" tIns="45720" rIns="91440" bIns="45720">
            <a:spAutoFit/>
          </a:bodyPr>
          <a:lstStyle/>
          <a:p>
            <a:pPr algn="ctr"/>
            <a:r>
              <a:rPr lang="en-US" sz="80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0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641248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13</a:t>
            </a:fld>
            <a:endParaRPr lang="en-IE"/>
          </a:p>
        </p:txBody>
      </p:sp>
      <p:sp>
        <p:nvSpPr>
          <p:cNvPr id="3" name="Rectangle 2"/>
          <p:cNvSpPr/>
          <p:nvPr/>
        </p:nvSpPr>
        <p:spPr>
          <a:xfrm>
            <a:off x="2158532" y="355991"/>
            <a:ext cx="6710683" cy="6186309"/>
          </a:xfrm>
          <a:prstGeom prst="rect">
            <a:avLst/>
          </a:prstGeom>
        </p:spPr>
        <p:txBody>
          <a:bodyPr wrap="none">
            <a:spAutoFit/>
          </a:bodyPr>
          <a:lstStyle/>
          <a:p>
            <a:pPr>
              <a:lnSpc>
                <a:spcPct val="200000"/>
              </a:lnSpc>
            </a:pPr>
            <a:r>
              <a:rPr lang="en-US" sz="6600" b="1" dirty="0" smtClean="0">
                <a:solidFill>
                  <a:srgbClr val="102A73"/>
                </a:solidFill>
                <a:latin typeface="Bernard MT Condensed" panose="02050806060905020404" pitchFamily="18" charset="0"/>
              </a:rPr>
              <a:t>1.-    </a:t>
            </a:r>
            <a:r>
              <a:rPr lang="en-US" sz="6600" b="1" dirty="0" smtClean="0">
                <a:solidFill>
                  <a:schemeClr val="tx2">
                    <a:lumMod val="75000"/>
                  </a:schemeClr>
                </a:solidFill>
              </a:rPr>
              <a:t>Define </a:t>
            </a:r>
            <a:r>
              <a:rPr lang="en-US" sz="6600" b="1" dirty="0">
                <a:solidFill>
                  <a:schemeClr val="tx2">
                    <a:lumMod val="75000"/>
                  </a:schemeClr>
                </a:solidFill>
              </a:rPr>
              <a:t>output</a:t>
            </a:r>
          </a:p>
          <a:p>
            <a:pPr>
              <a:lnSpc>
                <a:spcPct val="200000"/>
              </a:lnSpc>
            </a:pPr>
            <a:r>
              <a:rPr lang="en-US" sz="6600" b="1" dirty="0" smtClean="0">
                <a:solidFill>
                  <a:srgbClr val="102A73"/>
                </a:solidFill>
                <a:latin typeface="Bernard MT Condensed" panose="02050806060905020404" pitchFamily="18" charset="0"/>
              </a:rPr>
              <a:t>2.-    </a:t>
            </a:r>
            <a:r>
              <a:rPr lang="en-US" sz="6600" b="1" dirty="0">
                <a:solidFill>
                  <a:schemeClr val="tx2">
                    <a:lumMod val="75000"/>
                  </a:schemeClr>
                </a:solidFill>
              </a:rPr>
              <a:t>Define inputs</a:t>
            </a:r>
          </a:p>
          <a:p>
            <a:pPr>
              <a:lnSpc>
                <a:spcPct val="200000"/>
              </a:lnSpc>
            </a:pPr>
            <a:r>
              <a:rPr lang="en-US" sz="6600" b="1" dirty="0" smtClean="0">
                <a:solidFill>
                  <a:srgbClr val="102A73"/>
                </a:solidFill>
                <a:latin typeface="Bernard MT Condensed" panose="02050806060905020404" pitchFamily="18" charset="0"/>
              </a:rPr>
              <a:t>3.-    </a:t>
            </a:r>
            <a:r>
              <a:rPr lang="en-US" sz="6600" b="1" dirty="0">
                <a:solidFill>
                  <a:schemeClr val="tx2">
                    <a:lumMod val="75000"/>
                  </a:schemeClr>
                </a:solidFill>
              </a:rPr>
              <a:t>Define model</a:t>
            </a:r>
            <a:endParaRPr lang="en-IE" sz="6600" b="1" dirty="0">
              <a:solidFill>
                <a:schemeClr val="tx2">
                  <a:lumMod val="75000"/>
                </a:schemeClr>
              </a:solidFill>
            </a:endParaRPr>
          </a:p>
        </p:txBody>
      </p:sp>
    </p:spTree>
    <p:custDataLst>
      <p:tags r:id="rId1"/>
    </p:custDataLst>
    <p:extLst>
      <p:ext uri="{BB962C8B-B14F-4D97-AF65-F5344CB8AC3E}">
        <p14:creationId xmlns:p14="http://schemas.microsoft.com/office/powerpoint/2010/main" val="3940503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Localize micro RNA with potential as therapeutic for Sarcopenia </a:t>
            </a:r>
          </a:p>
          <a:p>
            <a:pPr>
              <a:lnSpc>
                <a:spcPct val="110000"/>
              </a:lnSpc>
            </a:pPr>
            <a:r>
              <a:rPr lang="en-US" sz="3600" b="1" dirty="0">
                <a:solidFill>
                  <a:schemeClr val="tx2">
                    <a:lumMod val="75000"/>
                  </a:schemeClr>
                </a:solidFill>
              </a:rPr>
              <a:t>S</a:t>
            </a:r>
            <a:r>
              <a:rPr lang="en-US" sz="3600" b="1" dirty="0" smtClean="0">
                <a:solidFill>
                  <a:schemeClr val="tx2">
                    <a:lumMod val="75000"/>
                  </a:schemeClr>
                </a:solidFill>
                <a:latin typeface="+mn-lt"/>
              </a:rPr>
              <a:t>mall number (&lt;20) miRNAs for further experimentation</a:t>
            </a:r>
          </a:p>
          <a:p>
            <a:pPr>
              <a:lnSpc>
                <a:spcPct val="100000"/>
              </a:lnSpc>
            </a:pPr>
            <a:r>
              <a:rPr lang="en-US" sz="3600" b="1" dirty="0" smtClean="0">
                <a:solidFill>
                  <a:schemeClr val="tx2">
                    <a:lumMod val="75000"/>
                  </a:schemeClr>
                </a:solidFill>
                <a:latin typeface="+mn-lt"/>
              </a:rPr>
              <a:t>Enough information to understand the working mechanism </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369972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input…</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Available online repositories…</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2588575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74" name="Picture 10" descr="Types of muscle cells images | Human Body lessons | DK Find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204" y="2540691"/>
            <a:ext cx="4743742" cy="41891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BCC9DF3-A57B-4383-B029-339E20DB8691}" type="slidenum">
              <a:rPr lang="en-IE" smtClean="0"/>
              <a:t>16</a:t>
            </a:fld>
            <a:endParaRPr lang="en-IE"/>
          </a:p>
        </p:txBody>
      </p:sp>
      <p:pic>
        <p:nvPicPr>
          <p:cNvPr id="11268" name="Picture 4" descr="Téma RNA — ČT24 — Česká televiz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09649" flipH="1">
            <a:off x="736042" y="3083703"/>
            <a:ext cx="3342948" cy="218814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9 Signaling Pathways ideas | pathways, cell biology, signal transduction"/>
          <p:cNvPicPr>
            <a:picLocks noChangeAspect="1" noChangeArrowheads="1"/>
          </p:cNvPicPr>
          <p:nvPr/>
        </p:nvPicPr>
        <p:blipFill rotWithShape="1">
          <a:blip r:embed="rId6">
            <a:extLst>
              <a:ext uri="{28A0092B-C50C-407E-A947-70E740481C1C}">
                <a14:useLocalDpi xmlns:a14="http://schemas.microsoft.com/office/drawing/2010/main" val="0"/>
              </a:ext>
            </a:extLst>
          </a:blip>
          <a:srcRect t="9898" b="26461"/>
          <a:stretch/>
        </p:blipFill>
        <p:spPr bwMode="auto">
          <a:xfrm>
            <a:off x="2976714" y="4177774"/>
            <a:ext cx="2935968" cy="27577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6" name="Picture 12" descr="Setright on Twitter: &quot;Omega-3 supplementation could help in increasing  skeletal muscle mass or strength, particularly in populations at risk of  generalized loss of skeletal muscle mass and strength (sarcopenia) Clinical  Nutrition ESPE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6714" y="-142905"/>
            <a:ext cx="8868721" cy="30789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the-scientist.com/assets/articleNo/69604/aImg/44803/42271-ts-mirna-for-cancer-therapeutics-webinar-banner-jp800x560-m.png"/>
          <p:cNvPicPr>
            <a:picLocks noChangeAspect="1" noChangeArrowheads="1"/>
          </p:cNvPicPr>
          <p:nvPr/>
        </p:nvPicPr>
        <p:blipFill rotWithShape="1">
          <a:blip r:embed="rId8">
            <a:duotone>
              <a:prstClr val="black"/>
              <a:srgbClr val="D542EE">
                <a:tint val="45000"/>
                <a:satMod val="400000"/>
              </a:srgbClr>
            </a:duotone>
            <a:extLst>
              <a:ext uri="{BEBA8EAE-BF5A-486C-A8C5-ECC9F3942E4B}">
                <a14:imgProps xmlns:a14="http://schemas.microsoft.com/office/drawing/2010/main">
                  <a14:imgLayer r:embed="rId9">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5084749" flipV="1">
            <a:off x="-1091572" y="1007168"/>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8868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fade">
                                      <p:cBhvr>
                                        <p:cTn id="12" dur="500"/>
                                        <p:tgtEl>
                                          <p:spTgt spid="112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Effect transition="in" filter="fade">
                                      <p:cBhvr>
                                        <p:cTn id="17" dur="500"/>
                                        <p:tgtEl>
                                          <p:spTgt spid="112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76"/>
                                        </p:tgtEl>
                                        <p:attrNameLst>
                                          <p:attrName>style.visibility</p:attrName>
                                        </p:attrNameLst>
                                      </p:cBhvr>
                                      <p:to>
                                        <p:strVal val="visible"/>
                                      </p:to>
                                    </p:set>
                                    <p:animEffect transition="in" filter="fade">
                                      <p:cBhvr>
                                        <p:cTn id="22"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17</a:t>
            </a:fld>
            <a:endParaRPr lang="en-IE"/>
          </a:p>
        </p:txBody>
      </p:sp>
      <p:pic>
        <p:nvPicPr>
          <p:cNvPr id="5122" name="Picture 2" descr="Sailing the Data Oc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16428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18</a:t>
            </a:fld>
            <a:endParaRPr lang="en-IE"/>
          </a:p>
        </p:txBody>
      </p:sp>
      <p:pic>
        <p:nvPicPr>
          <p:cNvPr id="3" name="Picture 2"/>
          <p:cNvPicPr>
            <a:picLocks noChangeAspect="1"/>
          </p:cNvPicPr>
          <p:nvPr/>
        </p:nvPicPr>
        <p:blipFill>
          <a:blip r:embed="rId3"/>
          <a:stretch>
            <a:fillRect/>
          </a:stretch>
        </p:blipFill>
        <p:spPr>
          <a:xfrm>
            <a:off x="6752466" y="0"/>
            <a:ext cx="5439534" cy="2133898"/>
          </a:xfrm>
          <a:prstGeom prst="rect">
            <a:avLst/>
          </a:prstGeom>
        </p:spPr>
      </p:pic>
      <p:pic>
        <p:nvPicPr>
          <p:cNvPr id="4" name="Picture 3"/>
          <p:cNvPicPr>
            <a:picLocks noChangeAspect="1"/>
          </p:cNvPicPr>
          <p:nvPr/>
        </p:nvPicPr>
        <p:blipFill>
          <a:blip r:embed="rId4"/>
          <a:stretch>
            <a:fillRect/>
          </a:stretch>
        </p:blipFill>
        <p:spPr>
          <a:xfrm>
            <a:off x="0" y="2806154"/>
            <a:ext cx="5201376" cy="3915321"/>
          </a:xfrm>
          <a:prstGeom prst="rect">
            <a:avLst/>
          </a:prstGeom>
        </p:spPr>
      </p:pic>
      <p:pic>
        <p:nvPicPr>
          <p:cNvPr id="5" name="Picture 4"/>
          <p:cNvPicPr>
            <a:picLocks noChangeAspect="1"/>
          </p:cNvPicPr>
          <p:nvPr/>
        </p:nvPicPr>
        <p:blipFill>
          <a:blip r:embed="rId5"/>
          <a:stretch>
            <a:fillRect/>
          </a:stretch>
        </p:blipFill>
        <p:spPr>
          <a:xfrm>
            <a:off x="2856768" y="1183970"/>
            <a:ext cx="6077798" cy="1838582"/>
          </a:xfrm>
          <a:prstGeom prst="rect">
            <a:avLst/>
          </a:prstGeom>
        </p:spPr>
      </p:pic>
      <p:pic>
        <p:nvPicPr>
          <p:cNvPr id="6" name="Picture 5"/>
          <p:cNvPicPr>
            <a:picLocks noChangeAspect="1"/>
          </p:cNvPicPr>
          <p:nvPr/>
        </p:nvPicPr>
        <p:blipFill>
          <a:blip r:embed="rId6"/>
          <a:stretch>
            <a:fillRect/>
          </a:stretch>
        </p:blipFill>
        <p:spPr>
          <a:xfrm>
            <a:off x="5406878" y="5015546"/>
            <a:ext cx="5372850" cy="1790950"/>
          </a:xfrm>
          <a:prstGeom prst="rect">
            <a:avLst/>
          </a:prstGeom>
        </p:spPr>
      </p:pic>
      <p:pic>
        <p:nvPicPr>
          <p:cNvPr id="7" name="Picture 6"/>
          <p:cNvPicPr>
            <a:picLocks noChangeAspect="1"/>
          </p:cNvPicPr>
          <p:nvPr/>
        </p:nvPicPr>
        <p:blipFill>
          <a:blip r:embed="rId7"/>
          <a:stretch>
            <a:fillRect/>
          </a:stretch>
        </p:blipFill>
        <p:spPr>
          <a:xfrm>
            <a:off x="3506029" y="2755815"/>
            <a:ext cx="5496692" cy="2057687"/>
          </a:xfrm>
          <a:prstGeom prst="rect">
            <a:avLst/>
          </a:prstGeom>
        </p:spPr>
      </p:pic>
      <p:pic>
        <p:nvPicPr>
          <p:cNvPr id="8" name="Picture 7"/>
          <p:cNvPicPr>
            <a:picLocks noChangeAspect="1"/>
          </p:cNvPicPr>
          <p:nvPr/>
        </p:nvPicPr>
        <p:blipFill>
          <a:blip r:embed="rId8"/>
          <a:stretch>
            <a:fillRect/>
          </a:stretch>
        </p:blipFill>
        <p:spPr>
          <a:xfrm>
            <a:off x="-239495" y="-171473"/>
            <a:ext cx="5953956" cy="3077004"/>
          </a:xfrm>
          <a:prstGeom prst="rect">
            <a:avLst/>
          </a:prstGeom>
        </p:spPr>
      </p:pic>
      <p:pic>
        <p:nvPicPr>
          <p:cNvPr id="9" name="Picture 8"/>
          <p:cNvPicPr>
            <a:picLocks noChangeAspect="1"/>
          </p:cNvPicPr>
          <p:nvPr/>
        </p:nvPicPr>
        <p:blipFill>
          <a:blip r:embed="rId9"/>
          <a:stretch>
            <a:fillRect/>
          </a:stretch>
        </p:blipFill>
        <p:spPr>
          <a:xfrm>
            <a:off x="6638150" y="2374762"/>
            <a:ext cx="5553850" cy="3086531"/>
          </a:xfrm>
          <a:prstGeom prst="rect">
            <a:avLst/>
          </a:prstGeom>
        </p:spPr>
      </p:pic>
    </p:spTree>
    <p:extLst>
      <p:ext uri="{BB962C8B-B14F-4D97-AF65-F5344CB8AC3E}">
        <p14:creationId xmlns:p14="http://schemas.microsoft.com/office/powerpoint/2010/main" val="268682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19</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Planned Methodology</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821733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4" name="Text Placeholder 3"/>
          <p:cNvSpPr>
            <a:spLocks noGrp="1"/>
          </p:cNvSpPr>
          <p:nvPr>
            <p:ph type="body" idx="10"/>
          </p:nvPr>
        </p:nvSpPr>
        <p:spPr/>
        <p:txBody>
          <a:bodyPr/>
          <a:lstStyle/>
          <a:p>
            <a:endParaRPr lang="en-IE"/>
          </a:p>
        </p:txBody>
      </p:sp>
    </p:spTree>
    <p:extLst>
      <p:ext uri="{BB962C8B-B14F-4D97-AF65-F5344CB8AC3E}">
        <p14:creationId xmlns:p14="http://schemas.microsoft.com/office/powerpoint/2010/main" val="3513554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344" y="2085162"/>
            <a:ext cx="7316221" cy="3877216"/>
          </a:xfrm>
          <a:prstGeom prst="rect">
            <a:avLst/>
          </a:prstGeom>
        </p:spPr>
      </p:pic>
      <p:sp>
        <p:nvSpPr>
          <p:cNvPr id="12" name="Title 11"/>
          <p:cNvSpPr>
            <a:spLocks noGrp="1"/>
          </p:cNvSpPr>
          <p:nvPr>
            <p:ph type="title"/>
          </p:nvPr>
        </p:nvSpPr>
        <p:spPr/>
        <p:txBody>
          <a:bodyPr/>
          <a:lstStyle/>
          <a:p>
            <a:r>
              <a:rPr lang="en-US" dirty="0" smtClean="0"/>
              <a:t>Data collection</a:t>
            </a:r>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20</a:t>
            </a:fld>
            <a:endParaRPr lang="en-IE"/>
          </a:p>
        </p:txBody>
      </p:sp>
      <p:pic>
        <p:nvPicPr>
          <p:cNvPr id="2050" name="Picture 2" descr="Icono de base de datos naranja (símbolo png)"/>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0" y="2215844"/>
            <a:ext cx="4291590" cy="42915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726579" y="2112566"/>
            <a:ext cx="5627221" cy="3821905"/>
            <a:chOff x="2714921" y="1694551"/>
            <a:chExt cx="3789840" cy="2591589"/>
          </a:xfrm>
        </p:grpSpPr>
        <p:pic>
          <p:nvPicPr>
            <p:cNvPr id="3" name="Picture 2"/>
            <p:cNvPicPr>
              <a:picLocks noChangeAspect="1"/>
            </p:cNvPicPr>
            <p:nvPr/>
          </p:nvPicPr>
          <p:blipFill>
            <a:blip r:embed="rId4"/>
            <a:stretch>
              <a:fillRect/>
            </a:stretch>
          </p:blipFill>
          <p:spPr>
            <a:xfrm>
              <a:off x="3087359" y="2032324"/>
              <a:ext cx="1438476" cy="438211"/>
            </a:xfrm>
            <a:prstGeom prst="rect">
              <a:avLst/>
            </a:prstGeom>
          </p:spPr>
        </p:pic>
        <p:pic>
          <p:nvPicPr>
            <p:cNvPr id="5" name="Picture 4" descr="miRWalk 2.0 available – miRNA Blog"/>
            <p:cNvPicPr>
              <a:picLocks noChangeAspect="1" noChangeArrowheads="1"/>
            </p:cNvPicPr>
            <p:nvPr/>
          </p:nvPicPr>
          <p:blipFill>
            <a:blip r:embed="rId5">
              <a:clrChange>
                <a:clrFrom>
                  <a:srgbClr val="990303"/>
                </a:clrFrom>
                <a:clrTo>
                  <a:srgbClr val="990303">
                    <a:alpha val="0"/>
                  </a:srgbClr>
                </a:clrTo>
              </a:clrChang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25835" y="1694551"/>
              <a:ext cx="1623889" cy="434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mirdb.org/images/banner.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4921" y="2761986"/>
              <a:ext cx="1491986" cy="420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clrChange>
                <a:clrFrom>
                  <a:srgbClr val="FFFFFF"/>
                </a:clrFrom>
                <a:clrTo>
                  <a:srgbClr val="FFFFFF">
                    <a:alpha val="0"/>
                  </a:srgbClr>
                </a:clrTo>
              </a:clrChange>
            </a:blip>
            <a:stretch>
              <a:fillRect/>
            </a:stretch>
          </p:blipFill>
          <p:spPr>
            <a:xfrm>
              <a:off x="4206907" y="3758948"/>
              <a:ext cx="1733408" cy="527192"/>
            </a:xfrm>
            <a:prstGeom prst="rect">
              <a:avLst/>
            </a:prstGeom>
          </p:spPr>
        </p:pic>
        <p:pic>
          <p:nvPicPr>
            <p:cNvPr id="10" name="Picture 9"/>
            <p:cNvPicPr>
              <a:picLocks noChangeAspect="1"/>
            </p:cNvPicPr>
            <p:nvPr/>
          </p:nvPicPr>
          <p:blipFill>
            <a:blip r:embed="rId9"/>
            <a:stretch>
              <a:fillRect/>
            </a:stretch>
          </p:blipFill>
          <p:spPr>
            <a:xfrm>
              <a:off x="3084184" y="3380302"/>
              <a:ext cx="1511347" cy="378646"/>
            </a:xfrm>
            <a:prstGeom prst="rect">
              <a:avLst/>
            </a:prstGeom>
          </p:spPr>
        </p:pic>
        <p:pic>
          <p:nvPicPr>
            <p:cNvPr id="3074" name="Picture 2" descr="Resources | SGJlab"/>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6876" y="1824639"/>
              <a:ext cx="2417885" cy="19343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9211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the network</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21</a:t>
            </a:fld>
            <a:endParaRPr lang="en-IE"/>
          </a:p>
        </p:txBody>
      </p:sp>
      <p:sp>
        <p:nvSpPr>
          <p:cNvPr id="4" name="Title 1">
            <a:extLst>
              <a:ext uri="{FF2B5EF4-FFF2-40B4-BE49-F238E27FC236}">
                <a16:creationId xmlns:a16="http://schemas.microsoft.com/office/drawing/2014/main" id="{B3C830FB-6A84-7A40-A262-26C4832FD198}"/>
              </a:ext>
            </a:extLst>
          </p:cNvPr>
          <p:cNvSpPr txBox="1">
            <a:spLocks/>
          </p:cNvSpPr>
          <p:nvPr/>
        </p:nvSpPr>
        <p:spPr>
          <a:xfrm>
            <a:off x="1464895" y="220055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Rules</a:t>
            </a:r>
            <a:endParaRPr lang="en-US" b="1" dirty="0">
              <a:ln w="22225">
                <a:noFill/>
                <a:prstDash val="solid"/>
              </a:ln>
              <a:solidFill>
                <a:srgbClr val="102A73"/>
              </a:solidFill>
              <a:latin typeface="Arial Black" panose="020B0A04020102020204" pitchFamily="34" charset="0"/>
            </a:endParaRPr>
          </a:p>
        </p:txBody>
      </p:sp>
      <p:sp>
        <p:nvSpPr>
          <p:cNvPr id="5" name="Oval 4"/>
          <p:cNvSpPr/>
          <p:nvPr/>
        </p:nvSpPr>
        <p:spPr>
          <a:xfrm>
            <a:off x="3633853"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p:cNvSpPr/>
          <p:nvPr/>
        </p:nvSpPr>
        <p:spPr>
          <a:xfrm>
            <a:off x="2699603" y="4490953"/>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1</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7" name="Oval 6"/>
          <p:cNvSpPr/>
          <p:nvPr/>
        </p:nvSpPr>
        <p:spPr>
          <a:xfrm>
            <a:off x="7227055"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6274755" y="4462817"/>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2</a:t>
            </a:r>
            <a:endParaRPr lang="en-US" sz="2800" b="0" cap="none" spc="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a:stCxn id="5" idx="6"/>
            <a:endCxn id="7" idx="2"/>
          </p:cNvCxnSpPr>
          <p:nvPr/>
        </p:nvCxnSpPr>
        <p:spPr>
          <a:xfrm>
            <a:off x="4498089" y="3908501"/>
            <a:ext cx="2728966" cy="0"/>
          </a:xfrm>
          <a:prstGeom prst="straightConnector1">
            <a:avLst/>
          </a:prstGeom>
          <a:ln w="76200">
            <a:solidFill>
              <a:srgbClr val="102A73"/>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870956" y="3254476"/>
            <a:ext cx="19832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Relationship</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05886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operations</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22</a:t>
            </a:fld>
            <a:endParaRPr lang="en-IE"/>
          </a:p>
        </p:txBody>
      </p:sp>
      <p:sp>
        <p:nvSpPr>
          <p:cNvPr id="4"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9144000"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3600" b="1" dirty="0" smtClean="0">
                <a:solidFill>
                  <a:schemeClr val="tx2">
                    <a:lumMod val="75000"/>
                  </a:schemeClr>
                </a:solidFill>
              </a:rPr>
              <a:t>Similarity</a:t>
            </a:r>
          </a:p>
          <a:p>
            <a:pPr>
              <a:lnSpc>
                <a:spcPct val="200000"/>
              </a:lnSpc>
            </a:pPr>
            <a:r>
              <a:rPr lang="en-US" sz="3600" b="1" dirty="0" smtClean="0">
                <a:solidFill>
                  <a:schemeClr val="tx2">
                    <a:lumMod val="75000"/>
                  </a:schemeClr>
                </a:solidFill>
              </a:rPr>
              <a:t>Clusters</a:t>
            </a:r>
          </a:p>
          <a:p>
            <a:pPr>
              <a:lnSpc>
                <a:spcPct val="200000"/>
              </a:lnSpc>
            </a:pPr>
            <a:r>
              <a:rPr lang="en-US" sz="3600" b="1" dirty="0" smtClean="0">
                <a:solidFill>
                  <a:schemeClr val="tx2">
                    <a:lumMod val="75000"/>
                  </a:schemeClr>
                </a:solidFill>
              </a:rPr>
              <a:t>Centralities</a:t>
            </a:r>
            <a:endParaRPr lang="en-US" sz="3600" b="1" dirty="0">
              <a:solidFill>
                <a:schemeClr val="tx2">
                  <a:lumMod val="75000"/>
                </a:schemeClr>
              </a:solidFill>
            </a:endParaRPr>
          </a:p>
        </p:txBody>
      </p:sp>
      <p:pic>
        <p:nvPicPr>
          <p:cNvPr id="8194"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47896" t="1938" r="2478" b="15787"/>
          <a:stretch/>
        </p:blipFill>
        <p:spPr bwMode="auto">
          <a:xfrm>
            <a:off x="7216725" y="3837599"/>
            <a:ext cx="4698609" cy="2883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1241" t="1938" r="54011" b="15787"/>
          <a:stretch/>
        </p:blipFill>
        <p:spPr bwMode="auto">
          <a:xfrm>
            <a:off x="3845169" y="1612736"/>
            <a:ext cx="4236720" cy="2883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l="44295"/>
          <a:stretch/>
        </p:blipFill>
        <p:spPr>
          <a:xfrm>
            <a:off x="8402082" y="2237967"/>
            <a:ext cx="1204610" cy="1347537"/>
          </a:xfrm>
          <a:prstGeom prst="rect">
            <a:avLst/>
          </a:prstGeom>
        </p:spPr>
      </p:pic>
    </p:spTree>
    <p:custDataLst>
      <p:tags r:id="rId1"/>
    </p:custDataLst>
    <p:extLst>
      <p:ext uri="{BB962C8B-B14F-4D97-AF65-F5344CB8AC3E}">
        <p14:creationId xmlns:p14="http://schemas.microsoft.com/office/powerpoint/2010/main" val="54930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23</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3996856" y="36321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22225">
                  <a:noFill/>
                  <a:prstDash val="solid"/>
                </a:ln>
                <a:solidFill>
                  <a:srgbClr val="102A73"/>
                </a:solidFill>
                <a:latin typeface="Arial Black" panose="020B0A04020102020204" pitchFamily="34" charset="0"/>
              </a:rPr>
              <a:t>Artifacts</a:t>
            </a:r>
          </a:p>
        </p:txBody>
      </p:sp>
      <p:sp>
        <p:nvSpPr>
          <p:cNvPr id="8" name="Title 1">
            <a:extLst>
              <a:ext uri="{FF2B5EF4-FFF2-40B4-BE49-F238E27FC236}">
                <a16:creationId xmlns:a16="http://schemas.microsoft.com/office/drawing/2014/main" id="{B3C830FB-6A84-7A40-A262-26C4832FD198}"/>
              </a:ext>
            </a:extLst>
          </p:cNvPr>
          <p:cNvSpPr txBox="1">
            <a:spLocks/>
          </p:cNvSpPr>
          <p:nvPr/>
        </p:nvSpPr>
        <p:spPr>
          <a:xfrm>
            <a:off x="1965002"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Knowledge</a:t>
            </a:r>
            <a:endParaRPr lang="en-US" sz="3200" b="1" dirty="0">
              <a:ln w="22225">
                <a:noFill/>
                <a:prstDash val="solid"/>
              </a:ln>
              <a:solidFill>
                <a:srgbClr val="102A73"/>
              </a:solidFill>
              <a:latin typeface="Arial Black" panose="020B0A04020102020204" pitchFamily="34" charset="0"/>
            </a:endParaRPr>
          </a:p>
        </p:txBody>
      </p:sp>
      <p:sp>
        <p:nvSpPr>
          <p:cNvPr id="9" name="Title 1">
            <a:extLst>
              <a:ext uri="{FF2B5EF4-FFF2-40B4-BE49-F238E27FC236}">
                <a16:creationId xmlns:a16="http://schemas.microsoft.com/office/drawing/2014/main" id="{B3C830FB-6A84-7A40-A262-26C4832FD198}"/>
              </a:ext>
            </a:extLst>
          </p:cNvPr>
          <p:cNvSpPr txBox="1">
            <a:spLocks/>
          </p:cNvSpPr>
          <p:nvPr/>
        </p:nvSpPr>
        <p:spPr>
          <a:xfrm>
            <a:off x="373578" y="4968167"/>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Nonsense</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7" name="Arc 6"/>
          <p:cNvSpPr/>
          <p:nvPr/>
        </p:nvSpPr>
        <p:spPr>
          <a:xfrm rot="2543067">
            <a:off x="2321742" y="2999771"/>
            <a:ext cx="1143972" cy="2019388"/>
          </a:xfrm>
          <a:prstGeom prst="arc">
            <a:avLst>
              <a:gd name="adj1" fmla="val 17201850"/>
              <a:gd name="adj2" fmla="val 332446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12" name="Title 1">
            <a:extLst>
              <a:ext uri="{FF2B5EF4-FFF2-40B4-BE49-F238E27FC236}">
                <a16:creationId xmlns:a16="http://schemas.microsoft.com/office/drawing/2014/main" id="{B3C830FB-6A84-7A40-A262-26C4832FD198}"/>
              </a:ext>
            </a:extLst>
          </p:cNvPr>
          <p:cNvSpPr txBox="1">
            <a:spLocks/>
          </p:cNvSpPr>
          <p:nvPr/>
        </p:nvSpPr>
        <p:spPr>
          <a:xfrm>
            <a:off x="3343576" y="2602238"/>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Clear link</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3" name="Title 1">
            <a:extLst>
              <a:ext uri="{FF2B5EF4-FFF2-40B4-BE49-F238E27FC236}">
                <a16:creationId xmlns:a16="http://schemas.microsoft.com/office/drawing/2014/main" id="{B3C830FB-6A84-7A40-A262-26C4832FD198}"/>
              </a:ext>
            </a:extLst>
          </p:cNvPr>
          <p:cNvSpPr txBox="1">
            <a:spLocks/>
          </p:cNvSpPr>
          <p:nvPr/>
        </p:nvSpPr>
        <p:spPr>
          <a:xfrm>
            <a:off x="8060564"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Scale</a:t>
            </a:r>
            <a:endParaRPr lang="en-US" sz="3200" b="1" dirty="0">
              <a:ln w="22225">
                <a:noFill/>
                <a:prstDash val="solid"/>
              </a:ln>
              <a:solidFill>
                <a:srgbClr val="102A73"/>
              </a:solidFill>
              <a:latin typeface="Arial Black" panose="020B0A04020102020204" pitchFamily="34" charset="0"/>
            </a:endParaRP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7286171" y="2795981"/>
            <a:ext cx="3872979"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Tuning number of input nodes</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6" name="Title 1">
            <a:extLst>
              <a:ext uri="{FF2B5EF4-FFF2-40B4-BE49-F238E27FC236}">
                <a16:creationId xmlns:a16="http://schemas.microsoft.com/office/drawing/2014/main" id="{B3C830FB-6A84-7A40-A262-26C4832FD198}"/>
              </a:ext>
            </a:extLst>
          </p:cNvPr>
          <p:cNvSpPr txBox="1">
            <a:spLocks/>
          </p:cNvSpPr>
          <p:nvPr/>
        </p:nvSpPr>
        <p:spPr>
          <a:xfrm>
            <a:off x="7286171" y="4731336"/>
            <a:ext cx="4227286"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High-throughput</a:t>
            </a:r>
          </a:p>
        </p:txBody>
      </p:sp>
    </p:spTree>
    <p:custDataLst>
      <p:tags r:id="rId1"/>
    </p:custDataLst>
    <p:extLst>
      <p:ext uri="{BB962C8B-B14F-4D97-AF65-F5344CB8AC3E}">
        <p14:creationId xmlns:p14="http://schemas.microsoft.com/office/powerpoint/2010/main" val="1111668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7" grpId="0" animBg="1"/>
      <p:bldP spid="12" grpId="0"/>
      <p:bldP spid="13"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24</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n w="22225">
                  <a:noFill/>
                  <a:prstDash val="solid"/>
                </a:ln>
                <a:solidFill>
                  <a:srgbClr val="102A73"/>
                </a:solidFill>
                <a:latin typeface="Arial Black" panose="020B0A04020102020204" pitchFamily="34" charset="0"/>
              </a:rPr>
              <a:t>Results</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09621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25</a:t>
            </a:fld>
            <a:endParaRPr lang="en-IE"/>
          </a:p>
        </p:txBody>
      </p:sp>
      <p:sp>
        <p:nvSpPr>
          <p:cNvPr id="4"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CC9DF3-A57B-4383-B029-339E20DB8691}" type="slidenum">
              <a:rPr lang="en-IE" smtClean="0"/>
              <a:pPr/>
              <a:t>25</a:t>
            </a:fld>
            <a:endParaRPr lang="en-IE"/>
          </a:p>
        </p:txBody>
      </p:sp>
      <p:pic>
        <p:nvPicPr>
          <p:cNvPr id="5" name="Picture 2" descr="Icono de base de datos naranja (símbolo png)"/>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982200" y="2762020"/>
            <a:ext cx="1744394" cy="17443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iRWalk 2.0 available – miRNA Blog"/>
          <p:cNvPicPr>
            <a:picLocks noChangeAspect="1" noChangeArrowheads="1"/>
          </p:cNvPicPr>
          <p:nvPr/>
        </p:nvPicPr>
        <p:blipFill>
          <a:blip r:embed="rId4">
            <a:clrChange>
              <a:clrFrom>
                <a:srgbClr val="990303"/>
              </a:clrFrom>
              <a:clrTo>
                <a:srgbClr val="990303">
                  <a:alpha val="0"/>
                </a:srgbClr>
              </a:clrTo>
            </a:clrChang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17202" y="2666080"/>
            <a:ext cx="2411179" cy="641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mirdb.org/images/banner.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5128" y="3585565"/>
            <a:ext cx="2215327" cy="620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5200754" y="4494732"/>
            <a:ext cx="2244075" cy="558402"/>
          </a:xfrm>
          <a:prstGeom prst="rect">
            <a:avLst/>
          </a:prstGeom>
        </p:spPr>
      </p:pic>
      <p:pic>
        <p:nvPicPr>
          <p:cNvPr id="12" name="Picture 2" descr="Resources | SGJlab"/>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12224"/>
            <a:ext cx="3590118" cy="28525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80000" y="2771143"/>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4" name="Rectangle 13"/>
          <p:cNvSpPr/>
          <p:nvPr/>
        </p:nvSpPr>
        <p:spPr>
          <a:xfrm>
            <a:off x="8586425" y="29109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5"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My own local database</a:t>
            </a:r>
            <a:endParaRPr lang="en-US" b="1" dirty="0">
              <a:ln w="22225">
                <a:noFill/>
                <a:prstDash val="solid"/>
              </a:ln>
              <a:solidFill>
                <a:srgbClr val="102A73"/>
              </a:solidFill>
              <a:latin typeface="Arial Black" panose="020B0A04020102020204" pitchFamily="34" charset="0"/>
            </a:endParaRPr>
          </a:p>
        </p:txBody>
      </p:sp>
      <p:pic>
        <p:nvPicPr>
          <p:cNvPr id="16" name="Picture 2" descr="Amazon RDS for MySQL – Amazon Web Services (AWS)"/>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493127" y="1373459"/>
            <a:ext cx="2233467" cy="115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5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26</a:t>
            </a:fld>
            <a:endParaRPr lang="en-IE"/>
          </a:p>
        </p:txBody>
      </p:sp>
      <p:sp>
        <p:nvSpPr>
          <p:cNvPr id="4"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Tool to standardize gene names</a:t>
            </a:r>
            <a:endParaRPr lang="en-US" b="1" dirty="0">
              <a:ln w="22225">
                <a:noFill/>
                <a:prstDash val="solid"/>
              </a:ln>
              <a:solidFill>
                <a:srgbClr val="102A73"/>
              </a:solidFill>
              <a:latin typeface="Arial Black" panose="020B0A04020102020204" pitchFamily="34" charset="0"/>
            </a:endParaRPr>
          </a:p>
        </p:txBody>
      </p:sp>
      <p:pic>
        <p:nvPicPr>
          <p:cNvPr id="5" name="Picture 2" descr="Icono de base de datos naranja (símbolo png)"/>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26147" y="2436642"/>
            <a:ext cx="1744394" cy="17443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96306" y="4293050"/>
            <a:ext cx="2004075"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rPr>
              <a:t>Gene names</a:t>
            </a:r>
            <a:endParaRPr lang="en-US" sz="2800" b="0" cap="none" spc="0" dirty="0" smtClean="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5344567" y="24366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pic>
        <p:nvPicPr>
          <p:cNvPr id="1026" name="Picture 2" descr="NCBI (@NCBI)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073" y="1774139"/>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8" name="Arc 7"/>
          <p:cNvSpPr/>
          <p:nvPr/>
        </p:nvSpPr>
        <p:spPr>
          <a:xfrm rot="5400000">
            <a:off x="4164062" y="1685902"/>
            <a:ext cx="3736478" cy="5604418"/>
          </a:xfrm>
          <a:prstGeom prst="arc">
            <a:avLst>
              <a:gd name="adj1" fmla="val 16249241"/>
              <a:gd name="adj2" fmla="val 4862165"/>
            </a:avLst>
          </a:prstGeom>
          <a:ln w="101600">
            <a:solidFill>
              <a:srgbClr val="102A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pic>
        <p:nvPicPr>
          <p:cNvPr id="10" name="Picture 6" descr="Python (programming languag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2449" y="1846117"/>
            <a:ext cx="997821" cy="99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16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Paper miner</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27</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Quick scan of literature</a:t>
            </a:r>
          </a:p>
          <a:p>
            <a:pPr>
              <a:lnSpc>
                <a:spcPct val="110000"/>
              </a:lnSpc>
            </a:pPr>
            <a:r>
              <a:rPr lang="en-US" sz="3600" b="1" dirty="0" smtClean="0">
                <a:solidFill>
                  <a:schemeClr val="tx2">
                    <a:lumMod val="75000"/>
                  </a:schemeClr>
                </a:solidFill>
              </a:rPr>
              <a:t>Selecting the best papers</a:t>
            </a:r>
          </a:p>
          <a:p>
            <a:pPr lvl="1">
              <a:lnSpc>
                <a:spcPct val="110000"/>
              </a:lnSpc>
            </a:pPr>
            <a:r>
              <a:rPr lang="en-US" sz="3200" b="1" dirty="0" smtClean="0">
                <a:solidFill>
                  <a:schemeClr val="tx2">
                    <a:lumMod val="75000"/>
                  </a:schemeClr>
                </a:solidFill>
              </a:rPr>
              <a:t>Novelty (year)</a:t>
            </a:r>
          </a:p>
          <a:p>
            <a:pPr lvl="1">
              <a:lnSpc>
                <a:spcPct val="110000"/>
              </a:lnSpc>
            </a:pPr>
            <a:r>
              <a:rPr lang="en-US" sz="3200" b="1" dirty="0" smtClean="0">
                <a:solidFill>
                  <a:schemeClr val="tx2">
                    <a:lumMod val="75000"/>
                  </a:schemeClr>
                </a:solidFill>
              </a:rPr>
              <a:t>Relevance (number of citations)</a:t>
            </a:r>
          </a:p>
          <a:p>
            <a:pPr>
              <a:lnSpc>
                <a:spcPct val="110000"/>
              </a:lnSpc>
            </a:pPr>
            <a:endParaRPr lang="en-US" sz="3600" b="1" dirty="0">
              <a:solidFill>
                <a:schemeClr val="tx2">
                  <a:lumMod val="75000"/>
                </a:schemeClr>
              </a:solidFill>
              <a:latin typeface="+mn-lt"/>
            </a:endParaRPr>
          </a:p>
        </p:txBody>
      </p:sp>
      <p:sp>
        <p:nvSpPr>
          <p:cNvPr id="9" name="Rectangle 8"/>
          <p:cNvSpPr/>
          <p:nvPr/>
        </p:nvSpPr>
        <p:spPr>
          <a:xfrm>
            <a:off x="8793473" y="5505689"/>
            <a:ext cx="2006447" cy="671274"/>
          </a:xfrm>
          <a:prstGeom prst="rect">
            <a:avLst/>
          </a:prstGeom>
        </p:spPr>
        <p:txBody>
          <a:bodyPr wrap="none">
            <a:spAutoFit/>
          </a:bodyPr>
          <a:lstStyle/>
          <a:p>
            <a:pPr>
              <a:lnSpc>
                <a:spcPct val="110000"/>
              </a:lnSpc>
            </a:pPr>
            <a:r>
              <a:rPr lang="en-US" sz="3600" b="1" dirty="0" smtClean="0">
                <a:solidFill>
                  <a:schemeClr val="tx2">
                    <a:lumMod val="75000"/>
                  </a:schemeClr>
                </a:solidFill>
              </a:rPr>
              <a:t>App Note</a:t>
            </a:r>
            <a:endParaRPr lang="en-US" sz="3600" b="1" dirty="0">
              <a:solidFill>
                <a:schemeClr val="tx2">
                  <a:lumMod val="75000"/>
                </a:schemeClr>
              </a:solidFill>
            </a:endParaRPr>
          </a:p>
        </p:txBody>
      </p:sp>
      <p:grpSp>
        <p:nvGrpSpPr>
          <p:cNvPr id="7" name="Group 6"/>
          <p:cNvGrpSpPr/>
          <p:nvPr/>
        </p:nvGrpSpPr>
        <p:grpSpPr>
          <a:xfrm>
            <a:off x="7758346" y="233985"/>
            <a:ext cx="4076700" cy="4146550"/>
            <a:chOff x="4381500" y="1257300"/>
            <a:chExt cx="5314950" cy="5099050"/>
          </a:xfrm>
        </p:grpSpPr>
        <p:pic>
          <p:nvPicPr>
            <p:cNvPr id="10" name="Picture 4" descr="How to Read and Understand Hard Scientific Papers | GoldB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257300"/>
              <a:ext cx="5314950" cy="50990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2" descr="Cave, dig, mine, pickaxe, tool, work icon - Download on Iconfinde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53050" y="1865312"/>
              <a:ext cx="3883024" cy="3883025"/>
            </a:xfrm>
            <a:prstGeom prst="rect">
              <a:avLst/>
            </a:prstGeom>
            <a:noFill/>
            <a:ln>
              <a:noFill/>
            </a:ln>
          </p:spPr>
        </p:pic>
      </p:grpSp>
    </p:spTree>
    <p:extLst>
      <p:ext uri="{BB962C8B-B14F-4D97-AF65-F5344CB8AC3E}">
        <p14:creationId xmlns:p14="http://schemas.microsoft.com/office/powerpoint/2010/main" val="4130973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73388"/>
          <a:stretch/>
        </p:blipFill>
        <p:spPr bwMode="auto">
          <a:xfrm>
            <a:off x="199554" y="3096905"/>
            <a:ext cx="1858157" cy="2009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6611" r="31102"/>
          <a:stretch/>
        </p:blipFill>
        <p:spPr bwMode="auto">
          <a:xfrm>
            <a:off x="4006716" y="3018631"/>
            <a:ext cx="3845222" cy="2009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70035"/>
          <a:stretch/>
        </p:blipFill>
        <p:spPr bwMode="auto">
          <a:xfrm>
            <a:off x="9930974" y="3071342"/>
            <a:ext cx="2092309" cy="200977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BCC9DF3-A57B-4383-B029-339E20DB8691}" type="slidenum">
              <a:rPr lang="en-IE" smtClean="0"/>
              <a:t>28</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199554" y="2623577"/>
            <a:ext cx="2296353"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smtClean="0">
                <a:ln w="22225">
                  <a:noFill/>
                  <a:prstDash val="solid"/>
                </a:ln>
                <a:solidFill>
                  <a:srgbClr val="002060"/>
                </a:solidFill>
                <a:latin typeface="Arial Black" panose="020B0A04020102020204" pitchFamily="34" charset="0"/>
              </a:rPr>
              <a:t>Pubmed</a:t>
            </a:r>
            <a:r>
              <a:rPr lang="en-US" sz="3200" b="1" dirty="0" smtClean="0">
                <a:ln w="22225">
                  <a:noFill/>
                  <a:prstDash val="solid"/>
                </a:ln>
                <a:solidFill>
                  <a:srgbClr val="002060"/>
                </a:solidFill>
                <a:latin typeface="Arial Black" panose="020B0A04020102020204" pitchFamily="34" charset="0"/>
              </a:rPr>
              <a:t> Query</a:t>
            </a:r>
            <a:endParaRPr lang="en-US" sz="3200" b="1" dirty="0">
              <a:ln w="22225">
                <a:noFill/>
                <a:prstDash val="solid"/>
              </a:ln>
              <a:solidFill>
                <a:srgbClr val="002060"/>
              </a:solidFill>
              <a:latin typeface="Arial Black" panose="020B0A04020102020204" pitchFamily="34" charset="0"/>
            </a:endParaRPr>
          </a:p>
        </p:txBody>
      </p:sp>
      <p:pic>
        <p:nvPicPr>
          <p:cNvPr id="11" name="Picture 10"/>
          <p:cNvPicPr>
            <a:picLocks noChangeAspect="1"/>
          </p:cNvPicPr>
          <p:nvPr/>
        </p:nvPicPr>
        <p:blipFill>
          <a:blip r:embed="rId3"/>
          <a:stretch>
            <a:fillRect/>
          </a:stretch>
        </p:blipFill>
        <p:spPr>
          <a:xfrm>
            <a:off x="4282938" y="1315745"/>
            <a:ext cx="3569000" cy="3902079"/>
          </a:xfrm>
          <a:prstGeom prst="rect">
            <a:avLst/>
          </a:prstGeom>
          <a:solidFill>
            <a:srgbClr val="FFFFFF">
              <a:shade val="85000"/>
            </a:srgbClr>
          </a:solidFill>
          <a:ln w="101600" cap="sq">
            <a:solidFill>
              <a:srgbClr val="FDFDFD"/>
            </a:solidFill>
            <a:miter lim="800000"/>
          </a:ln>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9" name="Title 1">
            <a:extLst>
              <a:ext uri="{FF2B5EF4-FFF2-40B4-BE49-F238E27FC236}">
                <a16:creationId xmlns:a16="http://schemas.microsoft.com/office/drawing/2014/main" id="{B3C830FB-6A84-7A40-A262-26C4832FD198}"/>
              </a:ext>
            </a:extLst>
          </p:cNvPr>
          <p:cNvSpPr txBox="1">
            <a:spLocks/>
          </p:cNvSpPr>
          <p:nvPr/>
        </p:nvSpPr>
        <p:spPr>
          <a:xfrm>
            <a:off x="5929327" y="1419241"/>
            <a:ext cx="4001647"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Year publication</a:t>
            </a:r>
            <a:endParaRPr lang="en-US" sz="2800" b="1" dirty="0">
              <a:ln w="22225">
                <a:noFill/>
                <a:prstDash val="solid"/>
              </a:ln>
              <a:solidFill>
                <a:srgbClr val="002060"/>
              </a:solidFill>
              <a:latin typeface="Arial Black" panose="020B0A04020102020204" pitchFamily="34" charset="0"/>
            </a:endParaRPr>
          </a:p>
        </p:txBody>
      </p:sp>
      <p:pic>
        <p:nvPicPr>
          <p:cNvPr id="4" name="Picture 2" descr="NCBI (@NCBI) /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5882" y="904614"/>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B3C830FB-6A84-7A40-A262-26C4832FD198}"/>
              </a:ext>
            </a:extLst>
          </p:cNvPr>
          <p:cNvSpPr txBox="1">
            <a:spLocks/>
          </p:cNvSpPr>
          <p:nvPr/>
        </p:nvSpPr>
        <p:spPr>
          <a:xfrm>
            <a:off x="5980553" y="2094877"/>
            <a:ext cx="4753096"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Number of citations</a:t>
            </a:r>
            <a:endParaRPr lang="en-US" sz="2800" b="1" dirty="0">
              <a:ln w="22225">
                <a:noFill/>
                <a:prstDash val="solid"/>
              </a:ln>
              <a:solidFill>
                <a:srgbClr val="002060"/>
              </a:solidFill>
              <a:latin typeface="Arial Black" panose="020B0A04020102020204" pitchFamily="34" charset="0"/>
            </a:endParaRPr>
          </a:p>
        </p:txBody>
      </p:sp>
      <p:sp>
        <p:nvSpPr>
          <p:cNvPr id="13" name="Rectangle 12"/>
          <p:cNvSpPr/>
          <p:nvPr/>
        </p:nvSpPr>
        <p:spPr>
          <a:xfrm>
            <a:off x="199554" y="5756646"/>
            <a:ext cx="10773246" cy="830997"/>
          </a:xfrm>
          <a:prstGeom prst="rect">
            <a:avLst/>
          </a:prstGeom>
        </p:spPr>
        <p:txBody>
          <a:bodyPr wrap="square">
            <a:spAutoFit/>
          </a:bodyPr>
          <a:lstStyle/>
          <a:p>
            <a:r>
              <a:rPr lang="en-IE" sz="2400" dirty="0">
                <a:latin typeface="Arial" panose="020B0604020202020204" pitchFamily="34" charset="0"/>
                <a:cs typeface="Arial" panose="020B0604020202020204" pitchFamily="34" charset="0"/>
              </a:rPr>
              <a:t>("database"[Title] OR "repository"[Title] OR "dataset"[Title]) AND ("miRNA"[Title] OR "microRNA"[Title] OR "micro RNA"[Title])</a:t>
            </a: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5092209" y="4358927"/>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002060"/>
                </a:solidFill>
                <a:latin typeface="Arial Black" panose="020B0A04020102020204" pitchFamily="34" charset="0"/>
              </a:rPr>
              <a:t>Selection of the articles</a:t>
            </a:r>
            <a:endParaRPr lang="en-US" sz="3200" b="1" dirty="0">
              <a:ln w="22225">
                <a:noFill/>
                <a:prstDash val="solid"/>
              </a:ln>
              <a:solidFill>
                <a:srgbClr val="002060"/>
              </a:solidFill>
              <a:latin typeface="Arial Black" panose="020B0A04020102020204" pitchFamily="34" charset="0"/>
            </a:endParaRPr>
          </a:p>
        </p:txBody>
      </p:sp>
      <p:sp>
        <p:nvSpPr>
          <p:cNvPr id="15" name="Title 1">
            <a:extLst>
              <a:ext uri="{FF2B5EF4-FFF2-40B4-BE49-F238E27FC236}">
                <a16:creationId xmlns:a16="http://schemas.microsoft.com/office/drawing/2014/main" id="{B3C830FB-6A84-7A40-A262-26C4832FD198}"/>
              </a:ext>
            </a:extLst>
          </p:cNvPr>
          <p:cNvSpPr txBox="1">
            <a:spLocks/>
          </p:cNvSpPr>
          <p:nvPr/>
        </p:nvSpPr>
        <p:spPr>
          <a:xfrm>
            <a:off x="9013962" y="3568819"/>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n w="22225">
                  <a:noFill/>
                  <a:prstDash val="solid"/>
                </a:ln>
                <a:solidFill>
                  <a:srgbClr val="002060"/>
                </a:solidFill>
                <a:latin typeface="Arial Black" panose="020B0A04020102020204" pitchFamily="34" charset="0"/>
              </a:rPr>
              <a:t>List of “best” articles</a:t>
            </a:r>
            <a:endParaRPr lang="en-US" sz="3200" b="1" dirty="0">
              <a:ln w="22225">
                <a:noFill/>
                <a:prstDash val="solid"/>
              </a:ln>
              <a:solidFill>
                <a:srgbClr val="002060"/>
              </a:solidFill>
              <a:latin typeface="Arial Black" panose="020B0A04020102020204" pitchFamily="34" charset="0"/>
            </a:endParaRPr>
          </a:p>
        </p:txBody>
      </p:sp>
      <p:sp>
        <p:nvSpPr>
          <p:cNvPr id="16" name="Down Arrow 15"/>
          <p:cNvSpPr/>
          <p:nvPr/>
        </p:nvSpPr>
        <p:spPr>
          <a:xfrm>
            <a:off x="6210300" y="3096905"/>
            <a:ext cx="876300" cy="829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01488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grpId="1" nodeType="clickEffect">
                                  <p:stCondLst>
                                    <p:cond delay="0"/>
                                  </p:stCondLst>
                                  <p:childTnLst>
                                    <p:animEffect transition="out" filter="fade">
                                      <p:cBhvr>
                                        <p:cTn id="17" dur="1000"/>
                                        <p:tgtEl>
                                          <p:spTgt spid="13"/>
                                        </p:tgtEl>
                                      </p:cBhvr>
                                    </p:animEffect>
                                    <p:anim calcmode="lin" valueType="num">
                                      <p:cBhvr>
                                        <p:cTn id="18" dur="1000"/>
                                        <p:tgtEl>
                                          <p:spTgt spid="13"/>
                                        </p:tgtEl>
                                        <p:attrNameLst>
                                          <p:attrName>ppt_x</p:attrName>
                                        </p:attrNameLst>
                                      </p:cBhvr>
                                      <p:tavLst>
                                        <p:tav tm="0">
                                          <p:val>
                                            <p:strVal val="ppt_x"/>
                                          </p:val>
                                        </p:tav>
                                        <p:tav tm="100000">
                                          <p:val>
                                            <p:strVal val="ppt_x"/>
                                          </p:val>
                                        </p:tav>
                                      </p:tavLst>
                                    </p:anim>
                                    <p:anim calcmode="lin" valueType="num">
                                      <p:cBhvr>
                                        <p:cTn id="19" dur="1000"/>
                                        <p:tgtEl>
                                          <p:spTgt spid="13"/>
                                        </p:tgtEl>
                                        <p:attrNameLst>
                                          <p:attrName>ppt_y</p:attrName>
                                        </p:attrNameLst>
                                      </p:cBhvr>
                                      <p:tavLst>
                                        <p:tav tm="0">
                                          <p:val>
                                            <p:strVal val="ppt_y"/>
                                          </p:val>
                                        </p:tav>
                                        <p:tav tm="100000">
                                          <p:val>
                                            <p:strVal val="ppt_y+.1"/>
                                          </p:val>
                                        </p:tav>
                                      </p:tavLst>
                                    </p:anim>
                                    <p:set>
                                      <p:cBhvr>
                                        <p:cTn id="20" dur="1" fill="hold">
                                          <p:stCondLst>
                                            <p:cond delay="999"/>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P spid="13" grpId="0"/>
      <p:bldP spid="13" grpId="1"/>
      <p:bldP spid="14" grpId="0"/>
      <p:bldP spid="15" grpId="0"/>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29</a:t>
            </a:fld>
            <a:endParaRPr lang="en-IE"/>
          </a:p>
        </p:txBody>
      </p:sp>
      <p:pic>
        <p:nvPicPr>
          <p:cNvPr id="6" name="Picture 5"/>
          <p:cNvPicPr>
            <a:picLocks noChangeAspect="1"/>
          </p:cNvPicPr>
          <p:nvPr/>
        </p:nvPicPr>
        <p:blipFill>
          <a:blip r:embed="rId2"/>
          <a:stretch>
            <a:fillRect/>
          </a:stretch>
        </p:blipFill>
        <p:spPr>
          <a:xfrm>
            <a:off x="0" y="33107"/>
            <a:ext cx="12193546" cy="2481493"/>
          </a:xfrm>
          <a:prstGeom prst="rect">
            <a:avLst/>
          </a:prstGeom>
        </p:spPr>
      </p:pic>
      <p:sp>
        <p:nvSpPr>
          <p:cNvPr id="7" name="Rectangle 6"/>
          <p:cNvSpPr/>
          <p:nvPr/>
        </p:nvSpPr>
        <p:spPr>
          <a:xfrm>
            <a:off x="9752054" y="33107"/>
            <a:ext cx="2439946"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0" y="365125"/>
            <a:ext cx="12192000" cy="4730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p:cNvSpPr/>
          <p:nvPr/>
        </p:nvSpPr>
        <p:spPr>
          <a:xfrm>
            <a:off x="0" y="838200"/>
            <a:ext cx="12192000" cy="16764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 name="Content Placeholder 4"/>
          <p:cNvPicPr>
            <a:picLocks noChangeAspect="1"/>
          </p:cNvPicPr>
          <p:nvPr/>
        </p:nvPicPr>
        <p:blipFill>
          <a:blip r:embed="rId3"/>
          <a:stretch>
            <a:fillRect/>
          </a:stretch>
        </p:blipFill>
        <p:spPr>
          <a:xfrm>
            <a:off x="346568" y="2649537"/>
            <a:ext cx="5229955" cy="3896269"/>
          </a:xfrm>
          <a:prstGeom prst="rect">
            <a:avLst/>
          </a:prstGeom>
        </p:spPr>
      </p:pic>
      <p:pic>
        <p:nvPicPr>
          <p:cNvPr id="13" name="Picture 12"/>
          <p:cNvPicPr>
            <a:picLocks noChangeAspect="1"/>
          </p:cNvPicPr>
          <p:nvPr/>
        </p:nvPicPr>
        <p:blipFill>
          <a:blip r:embed="rId4"/>
          <a:stretch>
            <a:fillRect/>
          </a:stretch>
        </p:blipFill>
        <p:spPr>
          <a:xfrm>
            <a:off x="5814438" y="2693987"/>
            <a:ext cx="5592323" cy="3617913"/>
          </a:xfrm>
          <a:prstGeom prst="rect">
            <a:avLst/>
          </a:prstGeom>
        </p:spPr>
      </p:pic>
    </p:spTree>
    <p:extLst>
      <p:ext uri="{BB962C8B-B14F-4D97-AF65-F5344CB8AC3E}">
        <p14:creationId xmlns:p14="http://schemas.microsoft.com/office/powerpoint/2010/main" val="33732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SP 797 (June 3, 2019 Reg Chan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566861" y="324510"/>
            <a:ext cx="1912376" cy="191237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C830FB-6A84-7A40-A262-26C4832FD198}"/>
              </a:ext>
            </a:extLst>
          </p:cNvPr>
          <p:cNvSpPr txBox="1">
            <a:spLocks/>
          </p:cNvSpPr>
          <p:nvPr/>
        </p:nvSpPr>
        <p:spPr>
          <a:xfrm>
            <a:off x="2632513" y="2656476"/>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Sarcopenia</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42035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Immediate future work</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30</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200" b="1" dirty="0" smtClean="0">
                <a:solidFill>
                  <a:schemeClr val="tx2">
                    <a:lumMod val="75000"/>
                  </a:schemeClr>
                </a:solidFill>
                <a:latin typeface="+mn-lt"/>
              </a:rPr>
              <a:t>Use Paper miner to select the literature of Networking on microRNA</a:t>
            </a:r>
          </a:p>
          <a:p>
            <a:pPr>
              <a:lnSpc>
                <a:spcPct val="110000"/>
              </a:lnSpc>
            </a:pPr>
            <a:r>
              <a:rPr lang="en-US" sz="3200" b="1" dirty="0" smtClean="0">
                <a:solidFill>
                  <a:schemeClr val="tx2">
                    <a:lumMod val="75000"/>
                  </a:schemeClr>
                </a:solidFill>
              </a:rPr>
              <a:t>Evaluate the strengths and weaknesses on a measurable way (Publication)</a:t>
            </a:r>
          </a:p>
          <a:p>
            <a:pPr>
              <a:lnSpc>
                <a:spcPct val="110000"/>
              </a:lnSpc>
            </a:pPr>
            <a:r>
              <a:rPr lang="en-US" sz="3200" b="1" dirty="0" smtClean="0">
                <a:solidFill>
                  <a:schemeClr val="tx2">
                    <a:lumMod val="75000"/>
                  </a:schemeClr>
                </a:solidFill>
                <a:latin typeface="+mn-lt"/>
              </a:rPr>
              <a:t>Design of the inputs and rules for the network</a:t>
            </a:r>
          </a:p>
          <a:p>
            <a:pPr>
              <a:lnSpc>
                <a:spcPct val="110000"/>
              </a:lnSpc>
            </a:pPr>
            <a:r>
              <a:rPr lang="en-US" sz="3200" b="1" dirty="0" smtClean="0">
                <a:solidFill>
                  <a:schemeClr val="tx2">
                    <a:lumMod val="75000"/>
                  </a:schemeClr>
                </a:solidFill>
                <a:latin typeface="+mn-lt"/>
              </a:rPr>
              <a:t>Construction of the network</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340536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47151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Multi-objective optimization</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32</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lnSpcReduction="10000"/>
          </a:bodyPr>
          <a:lstStyle/>
          <a:p>
            <a:pPr>
              <a:lnSpc>
                <a:spcPct val="110000"/>
              </a:lnSpc>
            </a:pPr>
            <a:r>
              <a:rPr lang="en-US" sz="3600" b="1" dirty="0" smtClean="0">
                <a:solidFill>
                  <a:schemeClr val="tx2">
                    <a:lumMod val="75000"/>
                  </a:schemeClr>
                </a:solidFill>
                <a:latin typeface="+mn-lt"/>
              </a:rPr>
              <a:t>Two objectives:</a:t>
            </a:r>
          </a:p>
          <a:p>
            <a:pPr lvl="1">
              <a:lnSpc>
                <a:spcPct val="110000"/>
              </a:lnSpc>
            </a:pPr>
            <a:r>
              <a:rPr lang="en-US" sz="3200" b="1" dirty="0" smtClean="0">
                <a:solidFill>
                  <a:schemeClr val="tx2">
                    <a:lumMod val="75000"/>
                  </a:schemeClr>
                </a:solidFill>
              </a:rPr>
              <a:t>Having the most recent papers</a:t>
            </a:r>
          </a:p>
          <a:p>
            <a:pPr lvl="1">
              <a:lnSpc>
                <a:spcPct val="110000"/>
              </a:lnSpc>
            </a:pPr>
            <a:r>
              <a:rPr lang="en-US" sz="3200" b="1" dirty="0" smtClean="0">
                <a:solidFill>
                  <a:schemeClr val="tx2">
                    <a:lumMod val="75000"/>
                  </a:schemeClr>
                </a:solidFill>
              </a:rPr>
              <a:t>With the most citations</a:t>
            </a:r>
            <a:endParaRPr lang="en-US" sz="3200" b="1" dirty="0" smtClean="0">
              <a:solidFill>
                <a:schemeClr val="tx2">
                  <a:lumMod val="75000"/>
                </a:schemeClr>
              </a:solidFill>
              <a:latin typeface="+mn-lt"/>
            </a:endParaRPr>
          </a:p>
          <a:p>
            <a:pPr>
              <a:lnSpc>
                <a:spcPct val="110000"/>
              </a:lnSpc>
            </a:pPr>
            <a:r>
              <a:rPr lang="en-US" sz="3600" b="1" dirty="0" smtClean="0">
                <a:solidFill>
                  <a:schemeClr val="tx2">
                    <a:lumMod val="75000"/>
                  </a:schemeClr>
                </a:solidFill>
                <a:latin typeface="+mn-lt"/>
              </a:rPr>
              <a:t>Dominance:</a:t>
            </a:r>
          </a:p>
          <a:p>
            <a:pPr lvl="1">
              <a:lnSpc>
                <a:spcPct val="110000"/>
              </a:lnSpc>
            </a:pPr>
            <a:r>
              <a:rPr lang="en-US" sz="3200" b="1" dirty="0" smtClean="0">
                <a:solidFill>
                  <a:schemeClr val="tx2">
                    <a:lumMod val="75000"/>
                  </a:schemeClr>
                </a:solidFill>
              </a:rPr>
              <a:t>An element that is better than other in all criteria</a:t>
            </a:r>
          </a:p>
          <a:p>
            <a:pPr>
              <a:lnSpc>
                <a:spcPct val="110000"/>
              </a:lnSpc>
            </a:pPr>
            <a:r>
              <a:rPr lang="en-US" sz="3600" b="1" dirty="0" smtClean="0">
                <a:solidFill>
                  <a:schemeClr val="tx2">
                    <a:lumMod val="75000"/>
                  </a:schemeClr>
                </a:solidFill>
                <a:latin typeface="+mn-lt"/>
              </a:rPr>
              <a:t>Pareto set</a:t>
            </a:r>
          </a:p>
          <a:p>
            <a:pPr lvl="1">
              <a:lnSpc>
                <a:spcPct val="110000"/>
              </a:lnSpc>
            </a:pPr>
            <a:r>
              <a:rPr lang="en-US" sz="3200" b="1" dirty="0" smtClean="0">
                <a:solidFill>
                  <a:schemeClr val="tx2">
                    <a:lumMod val="75000"/>
                  </a:schemeClr>
                </a:solidFill>
              </a:rPr>
              <a:t>Set of elements that are not dominated by anyone else</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399794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64169" y="23864"/>
          <a:ext cx="12047621" cy="6818094"/>
        </p:xfrm>
        <a:graphic>
          <a:graphicData uri="http://schemas.openxmlformats.org/drawingml/2006/table">
            <a:tbl>
              <a:tblPr/>
              <a:tblGrid>
                <a:gridCol w="1356848">
                  <a:extLst>
                    <a:ext uri="{9D8B030D-6E8A-4147-A177-3AD203B41FA5}">
                      <a16:colId xmlns:a16="http://schemas.microsoft.com/office/drawing/2014/main" val="3137698707"/>
                    </a:ext>
                  </a:extLst>
                </a:gridCol>
                <a:gridCol w="581507">
                  <a:extLst>
                    <a:ext uri="{9D8B030D-6E8A-4147-A177-3AD203B41FA5}">
                      <a16:colId xmlns:a16="http://schemas.microsoft.com/office/drawing/2014/main" val="1064535424"/>
                    </a:ext>
                  </a:extLst>
                </a:gridCol>
                <a:gridCol w="521865">
                  <a:extLst>
                    <a:ext uri="{9D8B030D-6E8A-4147-A177-3AD203B41FA5}">
                      <a16:colId xmlns:a16="http://schemas.microsoft.com/office/drawing/2014/main" val="20319603"/>
                    </a:ext>
                  </a:extLst>
                </a:gridCol>
                <a:gridCol w="1267385">
                  <a:extLst>
                    <a:ext uri="{9D8B030D-6E8A-4147-A177-3AD203B41FA5}">
                      <a16:colId xmlns:a16="http://schemas.microsoft.com/office/drawing/2014/main" val="1735236726"/>
                    </a:ext>
                  </a:extLst>
                </a:gridCol>
                <a:gridCol w="1806921">
                  <a:extLst>
                    <a:ext uri="{9D8B030D-6E8A-4147-A177-3AD203B41FA5}">
                      <a16:colId xmlns:a16="http://schemas.microsoft.com/office/drawing/2014/main" val="2702737813"/>
                    </a:ext>
                  </a:extLst>
                </a:gridCol>
                <a:gridCol w="641684">
                  <a:extLst>
                    <a:ext uri="{9D8B030D-6E8A-4147-A177-3AD203B41FA5}">
                      <a16:colId xmlns:a16="http://schemas.microsoft.com/office/drawing/2014/main" val="3620420364"/>
                    </a:ext>
                  </a:extLst>
                </a:gridCol>
                <a:gridCol w="705853">
                  <a:extLst>
                    <a:ext uri="{9D8B030D-6E8A-4147-A177-3AD203B41FA5}">
                      <a16:colId xmlns:a16="http://schemas.microsoft.com/office/drawing/2014/main" val="173750039"/>
                    </a:ext>
                  </a:extLst>
                </a:gridCol>
                <a:gridCol w="930442">
                  <a:extLst>
                    <a:ext uri="{9D8B030D-6E8A-4147-A177-3AD203B41FA5}">
                      <a16:colId xmlns:a16="http://schemas.microsoft.com/office/drawing/2014/main" val="853378220"/>
                    </a:ext>
                  </a:extLst>
                </a:gridCol>
                <a:gridCol w="1797088">
                  <a:extLst>
                    <a:ext uri="{9D8B030D-6E8A-4147-A177-3AD203B41FA5}">
                      <a16:colId xmlns:a16="http://schemas.microsoft.com/office/drawing/2014/main" val="3026509493"/>
                    </a:ext>
                  </a:extLst>
                </a:gridCol>
                <a:gridCol w="2438028">
                  <a:extLst>
                    <a:ext uri="{9D8B030D-6E8A-4147-A177-3AD203B41FA5}">
                      <a16:colId xmlns:a16="http://schemas.microsoft.com/office/drawing/2014/main" val="177630252"/>
                    </a:ext>
                  </a:extLst>
                </a:gridCol>
              </a:tblGrid>
              <a:tr h="253254">
                <a:tc>
                  <a:txBody>
                    <a:bodyPr/>
                    <a:lstStyle/>
                    <a:p>
                      <a:pPr algn="ctr" fontAlgn="ctr"/>
                      <a:r>
                        <a:rPr lang="en-IE" sz="1600" b="1" i="0" u="none" strike="noStrike" dirty="0">
                          <a:solidFill>
                            <a:srgbClr val="FFFFFF"/>
                          </a:solidFill>
                          <a:effectLst/>
                          <a:latin typeface="Calibri" panose="020F0502020204030204" pitchFamily="34" charset="0"/>
                        </a:rPr>
                        <a:t>Database</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year</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smtClean="0">
                          <a:solidFill>
                            <a:srgbClr val="FFFFFF"/>
                          </a:solidFill>
                          <a:effectLst/>
                          <a:latin typeface="Calibri" panose="020F0502020204030204" pitchFamily="34" charset="0"/>
                        </a:rPr>
                        <a:t>Cites</a:t>
                      </a:r>
                      <a:endParaRPr lang="en-IE" sz="1600" b="1" i="0" u="none" strike="noStrike" dirty="0">
                        <a:solidFill>
                          <a:srgbClr val="FFFFFF"/>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a:solidFill>
                            <a:srgbClr val="FFFFFF"/>
                          </a:solidFill>
                          <a:effectLst/>
                          <a:latin typeface="Calibri" panose="020F0502020204030204" pitchFamily="34" charset="0"/>
                        </a:rPr>
                        <a:t> Organism</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Website</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a:solidFill>
                            <a:srgbClr val="FFFFFF"/>
                          </a:solidFill>
                          <a:effectLst/>
                          <a:latin typeface="Calibri" panose="020F0502020204030204" pitchFamily="34" charset="0"/>
                        </a:rPr>
                        <a:t> </a:t>
                      </a:r>
                      <a:r>
                        <a:rPr lang="en-IE" sz="1600" b="1" i="0" u="none" strike="noStrike" dirty="0" smtClean="0">
                          <a:solidFill>
                            <a:srgbClr val="FFFFFF"/>
                          </a:solidFill>
                          <a:effectLst/>
                          <a:latin typeface="Calibri" panose="020F0502020204030204" pitchFamily="34" charset="0"/>
                        </a:rPr>
                        <a:t>down</a:t>
                      </a:r>
                      <a:endParaRPr lang="en-IE" sz="1600" b="1" i="0" u="none" strike="noStrike" dirty="0">
                        <a:solidFill>
                          <a:srgbClr val="FFFFFF"/>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a:solidFill>
                            <a:srgbClr val="FFFFFF"/>
                          </a:solidFill>
                          <a:effectLst/>
                          <a:latin typeface="Calibri" panose="020F0502020204030204" pitchFamily="34" charset="0"/>
                        </a:rPr>
                        <a:t> </a:t>
                      </a:r>
                      <a:r>
                        <a:rPr lang="en-IE" sz="1600" b="1" i="0" u="none" strike="noStrike" dirty="0" smtClean="0">
                          <a:solidFill>
                            <a:srgbClr val="FFFFFF"/>
                          </a:solidFill>
                          <a:effectLst/>
                          <a:latin typeface="Calibri" panose="020F0502020204030204" pitchFamily="34" charset="0"/>
                        </a:rPr>
                        <a:t>avail</a:t>
                      </a:r>
                      <a:endParaRPr lang="en-IE" sz="1600" b="1" i="0" u="none" strike="noStrike" dirty="0">
                        <a:solidFill>
                          <a:srgbClr val="FFFFFF"/>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PubmedID</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Content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extLst>
                  <a:ext uri="{0D108BD9-81ED-4DB2-BD59-A6C34878D82A}">
                    <a16:rowId xmlns:a16="http://schemas.microsoft.com/office/drawing/2014/main" val="2205618252"/>
                  </a:ext>
                </a:extLst>
              </a:tr>
              <a:tr h="460461">
                <a:tc>
                  <a:txBody>
                    <a:bodyPr/>
                    <a:lstStyle/>
                    <a:p>
                      <a:pPr algn="ctr" fontAlgn="ctr"/>
                      <a:r>
                        <a:rPr lang="en-IE" sz="1600" b="0" i="0" u="none" strike="noStrike" dirty="0" err="1">
                          <a:solidFill>
                            <a:srgbClr val="000000"/>
                          </a:solidFill>
                          <a:effectLst/>
                          <a:latin typeface="Calibri" panose="020F0502020204030204" pitchFamily="34" charset="0"/>
                        </a:rPr>
                        <a:t>miRBase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2014</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2368</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www.mirbase.org</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24275495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1876799801"/>
                  </a:ext>
                </a:extLst>
              </a:tr>
              <a:tr h="460461">
                <a:tc>
                  <a:txBody>
                    <a:bodyPr/>
                    <a:lstStyle/>
                    <a:p>
                      <a:pPr algn="ctr" fontAlgn="ctr"/>
                      <a:r>
                        <a:rPr lang="en-IE" sz="1600" b="0" i="0" u="none" strike="noStrike" dirty="0" err="1">
                          <a:solidFill>
                            <a:srgbClr val="000000"/>
                          </a:solidFill>
                          <a:effectLst/>
                          <a:latin typeface="Calibri" panose="020F0502020204030204" pitchFamily="34" charset="0"/>
                        </a:rPr>
                        <a:t>smiRNAdb</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2007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1817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www.mirz.unibas.ch/cloningprofiles</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17604727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Expression datasets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fr-FR" sz="1600" b="0" i="0" u="none" strike="noStrike" dirty="0" smtClean="0">
                          <a:solidFill>
                            <a:srgbClr val="000000"/>
                          </a:solidFill>
                          <a:effectLst/>
                          <a:latin typeface="Calibri" panose="020F0502020204030204" pitchFamily="34" charset="0"/>
                        </a:rPr>
                        <a:t> Expression profiles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2134872454"/>
                  </a:ext>
                </a:extLst>
              </a:tr>
              <a:tr h="460461">
                <a:tc>
                  <a:txBody>
                    <a:bodyPr/>
                    <a:lstStyle/>
                    <a:p>
                      <a:pPr algn="ctr" fontAlgn="ctr"/>
                      <a:r>
                        <a:rPr lang="en-IE" sz="1600" b="0" i="0" u="none" strike="noStrike" dirty="0">
                          <a:solidFill>
                            <a:srgbClr val="000000"/>
                          </a:solidFill>
                          <a:effectLst/>
                          <a:latin typeface="Calibri" panose="020F0502020204030204" pitchFamily="34" charset="0"/>
                        </a:rPr>
                        <a:t>microRNA.org</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2008</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1270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www.microrna.org</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18158296</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Predicted miRNA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fr-FR" sz="1600" b="0" i="0" u="none" strike="noStrike" dirty="0">
                          <a:solidFill>
                            <a:srgbClr val="000000"/>
                          </a:solidFill>
                          <a:effectLst/>
                          <a:latin typeface="Calibri" panose="020F0502020204030204" pitchFamily="34" charset="0"/>
                        </a:rPr>
                        <a:t> Expression profiles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miRNA</a:t>
                      </a:r>
                      <a:r>
                        <a:rPr lang="fr-FR" sz="1600" b="0" i="0" u="none" strike="noStrike" dirty="0">
                          <a:solidFill>
                            <a:srgbClr val="000000"/>
                          </a:solidFill>
                          <a:effectLst/>
                          <a:latin typeface="Calibri" panose="020F0502020204030204" pitchFamily="34" charset="0"/>
                        </a:rPr>
                        <a:t>/Target interactions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Phylogeny</a:t>
                      </a:r>
                      <a:r>
                        <a:rPr lang="fr-FR" sz="1600" b="0" i="0" u="none" strike="noStrike" dirty="0">
                          <a:solidFill>
                            <a:srgbClr val="000000"/>
                          </a:solidFill>
                          <a:effectLst/>
                          <a:latin typeface="Calibri" panose="020F0502020204030204" pitchFamily="34" charset="0"/>
                        </a:rPr>
                        <a:t> </a:t>
                      </a:r>
                      <a:r>
                        <a:rPr lang="fr-FR" sz="1600" b="0" i="0" u="none" strike="noStrike" dirty="0" smtClean="0">
                          <a:solidFill>
                            <a:srgbClr val="000000"/>
                          </a:solidFill>
                          <a:effectLst/>
                          <a:latin typeface="Calibri" panose="020F0502020204030204" pitchFamily="34" charset="0"/>
                        </a:rPr>
                        <a:t> </a:t>
                      </a:r>
                      <a:endParaRPr lang="fr-FR"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4287108477"/>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miRWalk</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2011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830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21605702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Predicted miRNA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smtClean="0">
                          <a:solidFill>
                            <a:srgbClr val="000000"/>
                          </a:solidFill>
                          <a:effectLst/>
                          <a:latin typeface="Calibri" panose="020F0502020204030204" pitchFamily="34" charset="0"/>
                        </a:rPr>
                        <a:t>Target gene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721579895"/>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miRBase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2019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809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Miscellaneous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www.mirbase.org</a:t>
                      </a:r>
                      <a:endParaRPr lang="en-IE" sz="11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30423142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3349008924"/>
                  </a:ext>
                </a:extLst>
              </a:tr>
              <a:tr h="460461">
                <a:tc>
                  <a:txBody>
                    <a:bodyPr/>
                    <a:lstStyle/>
                    <a:p>
                      <a:pPr algn="ctr" fontAlgn="ctr"/>
                      <a:r>
                        <a:rPr lang="en-IE" sz="1600" b="0" i="0" u="none" strike="noStrike">
                          <a:solidFill>
                            <a:srgbClr val="000000"/>
                          </a:solidFill>
                          <a:effectLst/>
                          <a:latin typeface="Calibri" panose="020F0502020204030204" pitchFamily="34" charset="0"/>
                        </a:rPr>
                        <a:t>miRTarBase</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2010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563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mirtarbase.mbc.nctu.edu.tw</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21071411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r>
                        <a:rPr lang="en-IE" sz="1600" b="0" i="0" u="none" strike="noStrike" dirty="0">
                          <a:solidFill>
                            <a:srgbClr val="000000"/>
                          </a:solidFill>
                          <a:effectLst/>
                          <a:latin typeface="Calibri" panose="020F0502020204030204" pitchFamily="34" charset="0"/>
                        </a:rPr>
                        <a:t>Phylogeny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699313883"/>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miRTarBase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2016</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523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Miscellaneous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mirtarbase.mbc.nctu.edu.tw</a:t>
                      </a:r>
                      <a:endParaRPr lang="en-IE" sz="11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US"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26590260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r>
                        <a:rPr lang="en-IE" sz="1600" b="0" i="0" u="none" strike="noStrike" dirty="0">
                          <a:solidFill>
                            <a:srgbClr val="000000"/>
                          </a:solidFill>
                          <a:effectLst/>
                          <a:latin typeface="Calibri" panose="020F0502020204030204" pitchFamily="34" charset="0"/>
                        </a:rPr>
                        <a:t>Phylogeny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741714039"/>
                  </a:ext>
                </a:extLst>
              </a:tr>
              <a:tr h="306974">
                <a:tc>
                  <a:txBody>
                    <a:bodyPr/>
                    <a:lstStyle/>
                    <a:p>
                      <a:pPr algn="ctr" fontAlgn="ctr"/>
                      <a:r>
                        <a:rPr lang="en-IE" sz="1600" b="0" i="0" u="none" strike="noStrike" dirty="0">
                          <a:solidFill>
                            <a:srgbClr val="000000"/>
                          </a:solidFill>
                          <a:effectLst/>
                          <a:latin typeface="Calibri" panose="020F0502020204030204" pitchFamily="34" charset="0"/>
                        </a:rPr>
                        <a:t>HMDD</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2015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389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Homo sapiens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202.38.126.151/</a:t>
                      </a:r>
                      <a:r>
                        <a:rPr lang="en-IE" sz="1100" b="0" i="0" u="none" strike="noStrike" dirty="0" err="1" smtClean="0">
                          <a:solidFill>
                            <a:srgbClr val="000000"/>
                          </a:solidFill>
                          <a:effectLst/>
                          <a:latin typeface="Calibri" panose="020F0502020204030204" pitchFamily="34" charset="0"/>
                        </a:rPr>
                        <a:t>hmdd</a:t>
                      </a:r>
                      <a:r>
                        <a:rPr lang="en-IE" sz="1100" b="0" i="0" u="none" strike="noStrike" dirty="0" smtClean="0">
                          <a:solidFill>
                            <a:srgbClr val="000000"/>
                          </a:solidFill>
                          <a:effectLst/>
                          <a:latin typeface="Calibri" panose="020F0502020204030204" pitchFamily="34" charset="0"/>
                        </a:rPr>
                        <a:t>/</a:t>
                      </a:r>
                      <a:r>
                        <a:rPr lang="en-IE" sz="1100" b="0" i="0" u="none" strike="noStrike" dirty="0" err="1" smtClean="0">
                          <a:solidFill>
                            <a:srgbClr val="000000"/>
                          </a:solidFill>
                          <a:effectLst/>
                          <a:latin typeface="Calibri" panose="020F0502020204030204" pitchFamily="34" charset="0"/>
                        </a:rPr>
                        <a:t>mirna</a:t>
                      </a:r>
                      <a:r>
                        <a:rPr lang="en-IE" sz="1100" b="0" i="0" u="none" strike="noStrike" dirty="0" smtClean="0">
                          <a:solidFill>
                            <a:srgbClr val="000000"/>
                          </a:solidFill>
                          <a:effectLst/>
                          <a:latin typeface="Calibri" panose="020F0502020204030204" pitchFamily="34" charset="0"/>
                        </a:rPr>
                        <a:t>/md</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18923704</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Association to diseases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Disease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3020481606"/>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miRDB</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2020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374</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31504780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Expression datasets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smtClean="0">
                          <a:solidFill>
                            <a:srgbClr val="000000"/>
                          </a:solidFill>
                          <a:effectLst/>
                          <a:latin typeface="Calibri" panose="020F0502020204030204" pitchFamily="34" charset="0"/>
                        </a:rPr>
                        <a:t>Target gene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3616681244"/>
                  </a:ext>
                </a:extLst>
              </a:tr>
              <a:tr h="460461">
                <a:tc>
                  <a:txBody>
                    <a:bodyPr/>
                    <a:lstStyle/>
                    <a:p>
                      <a:pPr algn="ctr" fontAlgn="ctr"/>
                      <a:r>
                        <a:rPr lang="en-IE" sz="1600" b="0" i="0" u="none" strike="noStrike" dirty="0" err="1">
                          <a:solidFill>
                            <a:srgbClr val="000000"/>
                          </a:solidFill>
                          <a:effectLst/>
                          <a:latin typeface="Calibri" panose="020F0502020204030204" pitchFamily="34" charset="0"/>
                        </a:rPr>
                        <a:t>mirDIP</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2017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111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ophid.utoronto.ca/</a:t>
                      </a:r>
                      <a:r>
                        <a:rPr lang="en-IE" sz="1100" b="0" i="0" u="none" strike="noStrike" dirty="0" err="1" smtClean="0">
                          <a:solidFill>
                            <a:srgbClr val="000000"/>
                          </a:solidFill>
                          <a:effectLst/>
                          <a:latin typeface="Calibri" panose="020F0502020204030204" pitchFamily="34" charset="0"/>
                        </a:rPr>
                        <a:t>mirDIP</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21364759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3543246395"/>
                  </a:ext>
                </a:extLst>
              </a:tr>
              <a:tr h="153487">
                <a:tc>
                  <a:txBody>
                    <a:bodyPr/>
                    <a:lstStyle/>
                    <a:p>
                      <a:pPr algn="ctr" fontAlgn="ctr"/>
                      <a:r>
                        <a:rPr lang="en-IE" sz="1600" b="0" i="0" u="none" strike="noStrike" dirty="0" err="1">
                          <a:solidFill>
                            <a:srgbClr val="000000"/>
                          </a:solidFill>
                          <a:effectLst/>
                          <a:latin typeface="Calibri" panose="020F0502020204030204" pitchFamily="34" charset="0"/>
                        </a:rPr>
                        <a:t>Rfam</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2021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49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33211869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3168879289"/>
                  </a:ext>
                </a:extLst>
              </a:tr>
              <a:tr h="306974">
                <a:tc>
                  <a:txBody>
                    <a:bodyPr/>
                    <a:lstStyle/>
                    <a:p>
                      <a:pPr algn="ctr" fontAlgn="ctr"/>
                      <a:r>
                        <a:rPr lang="en-IE" sz="1600" b="0" i="0" u="none" strike="noStrike">
                          <a:solidFill>
                            <a:srgbClr val="000000"/>
                          </a:solidFill>
                          <a:effectLst/>
                          <a:latin typeface="Calibri" panose="020F0502020204030204" pitchFamily="34" charset="0"/>
                        </a:rPr>
                        <a:t>miRNASNP</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2021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13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32990748</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Single </a:t>
                      </a:r>
                      <a:r>
                        <a:rPr lang="en-IE" sz="1600" b="0" i="0" u="none" strike="noStrike" dirty="0" err="1">
                          <a:solidFill>
                            <a:srgbClr val="000000"/>
                          </a:solidFill>
                          <a:effectLst/>
                          <a:latin typeface="Calibri" panose="020F0502020204030204" pitchFamily="34" charset="0"/>
                        </a:rPr>
                        <a:t>nuclotide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fr-FR" sz="1600" b="0" i="0" u="none" strike="noStrike" dirty="0">
                          <a:solidFill>
                            <a:srgbClr val="000000"/>
                          </a:solidFill>
                          <a:effectLst/>
                          <a:latin typeface="Calibri" panose="020F0502020204030204" pitchFamily="34" charset="0"/>
                        </a:rPr>
                        <a:t> Expression profiles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miRNA</a:t>
                      </a:r>
                      <a:r>
                        <a:rPr lang="fr-FR" sz="1600" b="0" i="0" u="none" strike="noStrike" dirty="0">
                          <a:solidFill>
                            <a:srgbClr val="000000"/>
                          </a:solidFill>
                          <a:effectLst/>
                          <a:latin typeface="Calibri" panose="020F0502020204030204" pitchFamily="34" charset="0"/>
                        </a:rPr>
                        <a:t>/Target interactions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SNPs</a:t>
                      </a:r>
                      <a:r>
                        <a:rPr lang="fr-FR"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242625039"/>
                  </a:ext>
                </a:extLst>
              </a:tr>
              <a:tr h="153487">
                <a:tc>
                  <a:txBody>
                    <a:bodyPr/>
                    <a:lstStyle/>
                    <a:p>
                      <a:pPr algn="ctr" fontAlgn="ctr"/>
                      <a:r>
                        <a:rPr lang="en-IE" sz="1600" b="0" i="0" u="none" strike="noStrike" dirty="0" err="1">
                          <a:solidFill>
                            <a:srgbClr val="000000"/>
                          </a:solidFill>
                          <a:effectLst/>
                          <a:latin typeface="Calibri" panose="020F0502020204030204" pitchFamily="34" charset="0"/>
                        </a:rPr>
                        <a:t>mirtronDB</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2019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 Plants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mirtrondb.cp.utfpr.edu.br</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30874795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2750718992"/>
                  </a:ext>
                </a:extLst>
              </a:tr>
              <a:tr h="153487">
                <a:tc>
                  <a:txBody>
                    <a:bodyPr/>
                    <a:lstStyle/>
                    <a:p>
                      <a:pPr algn="ctr" fontAlgn="ctr"/>
                      <a:r>
                        <a:rPr lang="en-IE" sz="1600" b="0" i="0" u="none" strike="noStrike">
                          <a:solidFill>
                            <a:srgbClr val="000000"/>
                          </a:solidFill>
                          <a:effectLst/>
                          <a:latin typeface="Calibri" panose="020F0502020204030204" pitchFamily="34" charset="0"/>
                        </a:rPr>
                        <a:t>CSCD2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2022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34551437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866467288"/>
                  </a:ext>
                </a:extLst>
              </a:tr>
              <a:tr h="153487">
                <a:tc>
                  <a:txBody>
                    <a:bodyPr/>
                    <a:lstStyle/>
                    <a:p>
                      <a:pPr algn="ctr" fontAlgn="ctr"/>
                      <a:r>
                        <a:rPr lang="en-IE" sz="1600" b="0" i="0" u="none" strike="noStrike" dirty="0" err="1" smtClean="0">
                          <a:solidFill>
                            <a:srgbClr val="000000"/>
                          </a:solidFill>
                          <a:effectLst/>
                          <a:latin typeface="Calibri" panose="020F0502020204030204" pitchFamily="34" charset="0"/>
                        </a:rPr>
                        <a:t>DIANAmiTED</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2022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34469540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739986195"/>
                  </a:ext>
                </a:extLst>
              </a:tr>
            </a:tbl>
          </a:graphicData>
        </a:graphic>
      </p:graphicFrame>
    </p:spTree>
    <p:extLst>
      <p:ext uri="{BB962C8B-B14F-4D97-AF65-F5344CB8AC3E}">
        <p14:creationId xmlns:p14="http://schemas.microsoft.com/office/powerpoint/2010/main" val="33461684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Download data</a:t>
            </a:r>
            <a:endParaRPr lang="en-IE" dirty="0"/>
          </a:p>
        </p:txBody>
      </p:sp>
      <p:graphicFrame>
        <p:nvGraphicFramePr>
          <p:cNvPr id="8" name="Content Placeholder 7"/>
          <p:cNvGraphicFramePr>
            <a:graphicFrameLocks noGrp="1"/>
          </p:cNvGraphicFramePr>
          <p:nvPr>
            <p:ph idx="1"/>
            <p:extLst/>
          </p:nvPr>
        </p:nvGraphicFramePr>
        <p:xfrm>
          <a:off x="1734503" y="2527970"/>
          <a:ext cx="8460367" cy="2354036"/>
        </p:xfrm>
        <a:graphic>
          <a:graphicData uri="http://schemas.openxmlformats.org/drawingml/2006/table">
            <a:tbl>
              <a:tblPr/>
              <a:tblGrid>
                <a:gridCol w="1645224">
                  <a:extLst>
                    <a:ext uri="{9D8B030D-6E8A-4147-A177-3AD203B41FA5}">
                      <a16:colId xmlns:a16="http://schemas.microsoft.com/office/drawing/2014/main" val="3712938864"/>
                    </a:ext>
                  </a:extLst>
                </a:gridCol>
                <a:gridCol w="469326">
                  <a:extLst>
                    <a:ext uri="{9D8B030D-6E8A-4147-A177-3AD203B41FA5}">
                      <a16:colId xmlns:a16="http://schemas.microsoft.com/office/drawing/2014/main" val="105961787"/>
                    </a:ext>
                  </a:extLst>
                </a:gridCol>
                <a:gridCol w="685800">
                  <a:extLst>
                    <a:ext uri="{9D8B030D-6E8A-4147-A177-3AD203B41FA5}">
                      <a16:colId xmlns:a16="http://schemas.microsoft.com/office/drawing/2014/main" val="3891188964"/>
                    </a:ext>
                  </a:extLst>
                </a:gridCol>
                <a:gridCol w="914400">
                  <a:extLst>
                    <a:ext uri="{9D8B030D-6E8A-4147-A177-3AD203B41FA5}">
                      <a16:colId xmlns:a16="http://schemas.microsoft.com/office/drawing/2014/main" val="4090908704"/>
                    </a:ext>
                  </a:extLst>
                </a:gridCol>
                <a:gridCol w="1614487">
                  <a:extLst>
                    <a:ext uri="{9D8B030D-6E8A-4147-A177-3AD203B41FA5}">
                      <a16:colId xmlns:a16="http://schemas.microsoft.com/office/drawing/2014/main" val="2248402162"/>
                    </a:ext>
                  </a:extLst>
                </a:gridCol>
                <a:gridCol w="1468584">
                  <a:extLst>
                    <a:ext uri="{9D8B030D-6E8A-4147-A177-3AD203B41FA5}">
                      <a16:colId xmlns:a16="http://schemas.microsoft.com/office/drawing/2014/main" val="2516874663"/>
                    </a:ext>
                  </a:extLst>
                </a:gridCol>
                <a:gridCol w="831273">
                  <a:extLst>
                    <a:ext uri="{9D8B030D-6E8A-4147-A177-3AD203B41FA5}">
                      <a16:colId xmlns:a16="http://schemas.microsoft.com/office/drawing/2014/main" val="827184608"/>
                    </a:ext>
                  </a:extLst>
                </a:gridCol>
                <a:gridCol w="831273">
                  <a:extLst>
                    <a:ext uri="{9D8B030D-6E8A-4147-A177-3AD203B41FA5}">
                      <a16:colId xmlns:a16="http://schemas.microsoft.com/office/drawing/2014/main" val="4265995438"/>
                    </a:ext>
                  </a:extLst>
                </a:gridCol>
              </a:tblGrid>
              <a:tr h="279400">
                <a:tc>
                  <a:txBody>
                    <a:bodyPr/>
                    <a:lstStyle/>
                    <a:p>
                      <a:pPr algn="ctr" rtl="0" fontAlgn="ctr"/>
                      <a:r>
                        <a:rPr lang="en-IE" sz="1600" b="1" i="0" u="none" strike="noStrike" dirty="0">
                          <a:solidFill>
                            <a:srgbClr val="FFFFFF"/>
                          </a:solidFill>
                          <a:effectLst/>
                          <a:latin typeface="Calibri" panose="020F0502020204030204" pitchFamily="34" charset="0"/>
                        </a:rPr>
                        <a:t>Database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 year</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Cites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dirty="0">
                          <a:solidFill>
                            <a:srgbClr val="FFFFFF"/>
                          </a:solidFill>
                          <a:effectLst/>
                          <a:latin typeface="Calibri" panose="020F0502020204030204" pitchFamily="34" charset="0"/>
                        </a:rPr>
                        <a:t> </a:t>
                      </a:r>
                      <a:r>
                        <a:rPr lang="en-IE" sz="1600" b="1" i="0" u="none" strike="noStrike" dirty="0" err="1">
                          <a:solidFill>
                            <a:srgbClr val="FFFFFF"/>
                          </a:solidFill>
                          <a:effectLst/>
                          <a:latin typeface="Calibri" panose="020F0502020204030204" pitchFamily="34" charset="0"/>
                        </a:rPr>
                        <a:t>PubmedID</a:t>
                      </a:r>
                      <a:endParaRPr lang="en-IE" sz="1600" b="1" i="0" u="none" strike="noStrike" dirty="0">
                        <a:solidFill>
                          <a:srgbClr val="FFFFFF"/>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 Content</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dirty="0" smtClean="0">
                          <a:solidFill>
                            <a:srgbClr val="FFFFFF"/>
                          </a:solidFill>
                          <a:effectLst/>
                          <a:latin typeface="Calibri" panose="020F0502020204030204" pitchFamily="34" charset="0"/>
                        </a:rPr>
                        <a:t>Prediction Algorithm</a:t>
                      </a:r>
                      <a:endParaRPr lang="en-IE" sz="1600" b="1" i="0" u="none" strike="noStrike" dirty="0">
                        <a:solidFill>
                          <a:srgbClr val="FFFFFF"/>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API</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API alternative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extLst>
                  <a:ext uri="{0D108BD9-81ED-4DB2-BD59-A6C34878D82A}">
                    <a16:rowId xmlns:a16="http://schemas.microsoft.com/office/drawing/2014/main" val="2840551722"/>
                  </a:ext>
                </a:extLst>
              </a:tr>
              <a:tr h="335280">
                <a:tc>
                  <a:txBody>
                    <a:bodyPr/>
                    <a:lstStyle/>
                    <a:p>
                      <a:pPr algn="ctr" rtl="0" fontAlgn="ctr"/>
                      <a:r>
                        <a:rPr lang="en-IE" sz="1600" b="0" i="0" u="none" strike="noStrike" dirty="0" err="1">
                          <a:solidFill>
                            <a:srgbClr val="000000"/>
                          </a:solidFill>
                          <a:effectLst/>
                          <a:latin typeface="Calibri" panose="020F0502020204030204" pitchFamily="34" charset="0"/>
                        </a:rPr>
                        <a:t>miRBase</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2014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2368</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24275495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General</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434328695"/>
                  </a:ext>
                </a:extLst>
              </a:tr>
              <a:tr h="279400">
                <a:tc>
                  <a:txBody>
                    <a:bodyPr/>
                    <a:lstStyle/>
                    <a:p>
                      <a:pPr algn="ctr" rtl="0" fontAlgn="ctr"/>
                      <a:r>
                        <a:rPr lang="en-IE" sz="1600" b="0" i="0" u="none" strike="noStrike" dirty="0" err="1">
                          <a:solidFill>
                            <a:srgbClr val="000000"/>
                          </a:solidFill>
                          <a:effectLst/>
                          <a:latin typeface="Calibri" panose="020F0502020204030204" pitchFamily="34" charset="0"/>
                        </a:rPr>
                        <a:t>miRWalk</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2011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830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21605702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 Predicted miRNA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Yes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534977447"/>
                  </a:ext>
                </a:extLst>
              </a:tr>
              <a:tr h="447040">
                <a:tc>
                  <a:txBody>
                    <a:bodyPr/>
                    <a:lstStyle/>
                    <a:p>
                      <a:pPr algn="ctr" rtl="0" fontAlgn="ctr"/>
                      <a:r>
                        <a:rPr lang="en-IE" sz="1600" b="0" i="0" u="none" strike="noStrike" dirty="0" err="1">
                          <a:solidFill>
                            <a:srgbClr val="000000"/>
                          </a:solidFill>
                          <a:effectLst/>
                          <a:latin typeface="Calibri" panose="020F0502020204030204" pitchFamily="34" charset="0"/>
                        </a:rPr>
                        <a:t>miRTarBase</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2010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563</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21071411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General</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387286984"/>
                  </a:ext>
                </a:extLst>
              </a:tr>
              <a:tr h="279400">
                <a:tc>
                  <a:txBody>
                    <a:bodyPr/>
                    <a:lstStyle/>
                    <a:p>
                      <a:pPr algn="ctr" rtl="0" fontAlgn="ctr"/>
                      <a:r>
                        <a:rPr lang="en-IE" sz="1600" b="0" i="0" u="none" strike="noStrike" dirty="0" err="1">
                          <a:solidFill>
                            <a:srgbClr val="000000"/>
                          </a:solidFill>
                          <a:effectLst/>
                          <a:latin typeface="Calibri" panose="020F0502020204030204" pitchFamily="34" charset="0"/>
                        </a:rPr>
                        <a:t>miRDB</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2020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374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31504780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 Expression </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Yes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NO</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Yes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871950957"/>
                  </a:ext>
                </a:extLst>
              </a:tr>
              <a:tr h="279400">
                <a:tc>
                  <a:txBody>
                    <a:bodyPr/>
                    <a:lstStyle/>
                    <a:p>
                      <a:pPr algn="ctr" rtl="0" fontAlgn="ctr"/>
                      <a:r>
                        <a:rPr lang="en-IE" sz="1600" b="0" i="0" u="none" strike="noStrike" dirty="0" err="1">
                          <a:solidFill>
                            <a:srgbClr val="000000"/>
                          </a:solidFill>
                          <a:effectLst/>
                          <a:latin typeface="Calibri" panose="020F0502020204030204" pitchFamily="34" charset="0"/>
                        </a:rPr>
                        <a:t>DIANAmiTED</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2022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34469540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Expression</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2383649878"/>
                  </a:ext>
                </a:extLst>
              </a:tr>
            </a:tbl>
          </a:graphicData>
        </a:graphic>
      </p:graphicFrame>
    </p:spTree>
    <p:extLst>
      <p:ext uri="{BB962C8B-B14F-4D97-AF65-F5344CB8AC3E}">
        <p14:creationId xmlns:p14="http://schemas.microsoft.com/office/powerpoint/2010/main" val="41651256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35</a:t>
            </a:fld>
            <a:endParaRPr lang="en-IE"/>
          </a:p>
        </p:txBody>
      </p:sp>
      <p:graphicFrame>
        <p:nvGraphicFramePr>
          <p:cNvPr id="6" name="Content Placeholder 4"/>
          <p:cNvGraphicFramePr>
            <a:graphicFrameLocks/>
          </p:cNvGraphicFramePr>
          <p:nvPr>
            <p:extLst/>
          </p:nvPr>
        </p:nvGraphicFramePr>
        <p:xfrm>
          <a:off x="838200"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dirty="0" smtClean="0"/>
                        <a:t>Mature</a:t>
                      </a:r>
                      <a:r>
                        <a:rPr lang="en-US" baseline="0" dirty="0" smtClean="0"/>
                        <a:t> </a:t>
                      </a:r>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err="1" smtClean="0"/>
                        <a:t>Mirna_id</a:t>
                      </a:r>
                      <a:endParaRPr lang="en-US" dirty="0" smtClean="0"/>
                    </a:p>
                    <a:p>
                      <a:r>
                        <a:rPr lang="en-US" dirty="0" smtClean="0"/>
                        <a:t>Precursor</a:t>
                      </a:r>
                    </a:p>
                    <a:p>
                      <a:r>
                        <a:rPr lang="en-US" dirty="0" smtClean="0"/>
                        <a:t>Start</a:t>
                      </a:r>
                    </a:p>
                    <a:p>
                      <a:r>
                        <a:rPr lang="en-US" dirty="0" smtClean="0"/>
                        <a:t>End</a:t>
                      </a:r>
                      <a:endParaRPr lang="en-IE" dirty="0"/>
                    </a:p>
                  </a:txBody>
                  <a:tcPr/>
                </a:tc>
                <a:extLst>
                  <a:ext uri="{0D108BD9-81ED-4DB2-BD59-A6C34878D82A}">
                    <a16:rowId xmlns:a16="http://schemas.microsoft.com/office/drawing/2014/main" val="4030614140"/>
                  </a:ext>
                </a:extLst>
              </a:tr>
            </a:tbl>
          </a:graphicData>
        </a:graphic>
      </p:graphicFrame>
      <p:graphicFrame>
        <p:nvGraphicFramePr>
          <p:cNvPr id="7" name="Content Placeholder 4"/>
          <p:cNvGraphicFramePr>
            <a:graphicFrameLocks/>
          </p:cNvGraphicFramePr>
          <p:nvPr>
            <p:extLst/>
          </p:nvPr>
        </p:nvGraphicFramePr>
        <p:xfrm>
          <a:off x="5059094"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smtClean="0"/>
                        <a:t>Id</a:t>
                      </a:r>
                    </a:p>
                    <a:p>
                      <a:r>
                        <a:rPr lang="en-US" dirty="0" smtClean="0"/>
                        <a:t>Name</a:t>
                      </a:r>
                    </a:p>
                    <a:p>
                      <a:r>
                        <a:rPr lang="en-US" dirty="0" smtClean="0"/>
                        <a:t>Sequence</a:t>
                      </a:r>
                    </a:p>
                    <a:p>
                      <a:r>
                        <a:rPr lang="en-US" dirty="0" err="1" smtClean="0"/>
                        <a:t>Species_id</a:t>
                      </a:r>
                      <a:endParaRPr lang="en-IE" dirty="0"/>
                    </a:p>
                  </a:txBody>
                  <a:tcPr/>
                </a:tc>
                <a:extLst>
                  <a:ext uri="{0D108BD9-81ED-4DB2-BD59-A6C34878D82A}">
                    <a16:rowId xmlns:a16="http://schemas.microsoft.com/office/drawing/2014/main" val="4030614140"/>
                  </a:ext>
                </a:extLst>
              </a:tr>
            </a:tbl>
          </a:graphicData>
        </a:graphic>
      </p:graphicFrame>
      <p:graphicFrame>
        <p:nvGraphicFramePr>
          <p:cNvPr id="8" name="Content Placeholder 4"/>
          <p:cNvGraphicFramePr>
            <a:graphicFrameLocks/>
          </p:cNvGraphicFramePr>
          <p:nvPr>
            <p:extLst/>
          </p:nvPr>
        </p:nvGraphicFramePr>
        <p:xfrm>
          <a:off x="8945294"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smtClean="0"/>
                        <a:t>Species</a:t>
                      </a:r>
                      <a:endParaRPr lang="en-IE" dirty="0"/>
                    </a:p>
                  </a:txBody>
                  <a:tcPr/>
                </a:tc>
                <a:extLst>
                  <a:ext uri="{0D108BD9-81ED-4DB2-BD59-A6C34878D82A}">
                    <a16:rowId xmlns:a16="http://schemas.microsoft.com/office/drawing/2014/main" val="2734252207"/>
                  </a:ext>
                </a:extLst>
              </a:tr>
              <a:tr h="951157">
                <a:tc>
                  <a:txBody>
                    <a:bodyPr/>
                    <a:lstStyle/>
                    <a:p>
                      <a:r>
                        <a:rPr lang="en-US" dirty="0" smtClean="0"/>
                        <a:t>Id</a:t>
                      </a:r>
                    </a:p>
                    <a:p>
                      <a:r>
                        <a:rPr lang="en-US" dirty="0" smtClean="0"/>
                        <a:t>Organism</a:t>
                      </a:r>
                    </a:p>
                    <a:p>
                      <a:r>
                        <a:rPr lang="en-US" dirty="0" smtClean="0"/>
                        <a:t>Name</a:t>
                      </a:r>
                    </a:p>
                    <a:p>
                      <a:r>
                        <a:rPr lang="en-US" dirty="0" smtClean="0"/>
                        <a:t>Genomic assembly</a:t>
                      </a:r>
                      <a:endParaRPr lang="en-IE" dirty="0"/>
                    </a:p>
                  </a:txBody>
                  <a:tcPr/>
                </a:tc>
                <a:extLst>
                  <a:ext uri="{0D108BD9-81ED-4DB2-BD59-A6C34878D82A}">
                    <a16:rowId xmlns:a16="http://schemas.microsoft.com/office/drawing/2014/main" val="4030614140"/>
                  </a:ext>
                </a:extLst>
              </a:tr>
            </a:tbl>
          </a:graphicData>
        </a:graphic>
      </p:graphicFrame>
      <p:cxnSp>
        <p:nvCxnSpPr>
          <p:cNvPr id="10" name="Straight Arrow Connector 9"/>
          <p:cNvCxnSpPr/>
          <p:nvPr/>
        </p:nvCxnSpPr>
        <p:spPr>
          <a:xfrm>
            <a:off x="2806505" y="2504049"/>
            <a:ext cx="225258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925994" y="2504049"/>
            <a:ext cx="2019300" cy="8276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680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36</a:t>
            </a:fld>
            <a:endParaRPr lang="en-IE"/>
          </a:p>
        </p:txBody>
      </p:sp>
      <p:graphicFrame>
        <p:nvGraphicFramePr>
          <p:cNvPr id="7" name="Content Placeholder 4"/>
          <p:cNvGraphicFramePr>
            <a:graphicFrameLocks/>
          </p:cNvGraphicFramePr>
          <p:nvPr>
            <p:extLst/>
          </p:nvPr>
        </p:nvGraphicFramePr>
        <p:xfrm>
          <a:off x="5059094"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smtClean="0"/>
                        <a:t>Target</a:t>
                      </a:r>
                      <a:endParaRPr lang="en-IE" dirty="0"/>
                    </a:p>
                  </a:txBody>
                  <a:tcPr/>
                </a:tc>
                <a:extLst>
                  <a:ext uri="{0D108BD9-81ED-4DB2-BD59-A6C34878D82A}">
                    <a16:rowId xmlns:a16="http://schemas.microsoft.com/office/drawing/2014/main" val="2734252207"/>
                  </a:ext>
                </a:extLst>
              </a:tr>
              <a:tr h="951157">
                <a:tc>
                  <a:txBody>
                    <a:bodyPr/>
                    <a:lstStyle/>
                    <a:p>
                      <a:r>
                        <a:rPr lang="en-US" dirty="0" smtClean="0"/>
                        <a:t>Mature </a:t>
                      </a:r>
                      <a:r>
                        <a:rPr lang="en-US" dirty="0" err="1" smtClean="0"/>
                        <a:t>mirna</a:t>
                      </a:r>
                      <a:endParaRPr lang="en-US" dirty="0" smtClean="0"/>
                    </a:p>
                    <a:p>
                      <a:r>
                        <a:rPr lang="en-US" dirty="0" smtClean="0"/>
                        <a:t>Target</a:t>
                      </a:r>
                      <a:r>
                        <a:rPr lang="en-US" baseline="0" dirty="0" smtClean="0"/>
                        <a:t> gene</a:t>
                      </a:r>
                    </a:p>
                    <a:p>
                      <a:r>
                        <a:rPr lang="en-US" baseline="0" dirty="0" smtClean="0"/>
                        <a:t>Source</a:t>
                      </a:r>
                    </a:p>
                    <a:p>
                      <a:r>
                        <a:rPr lang="en-US" baseline="0" dirty="0" smtClean="0"/>
                        <a:t>Probability</a:t>
                      </a:r>
                      <a:endParaRPr lang="en-US" dirty="0" smtClean="0"/>
                    </a:p>
                  </a:txBody>
                  <a:tcPr/>
                </a:tc>
                <a:extLst>
                  <a:ext uri="{0D108BD9-81ED-4DB2-BD59-A6C34878D82A}">
                    <a16:rowId xmlns:a16="http://schemas.microsoft.com/office/drawing/2014/main" val="4030614140"/>
                  </a:ext>
                </a:extLst>
              </a:tr>
            </a:tbl>
          </a:graphicData>
        </a:graphic>
      </p:graphicFrame>
      <p:graphicFrame>
        <p:nvGraphicFramePr>
          <p:cNvPr id="8" name="Content Placeholder 4"/>
          <p:cNvGraphicFramePr>
            <a:graphicFrameLocks/>
          </p:cNvGraphicFramePr>
          <p:nvPr>
            <p:extLst/>
          </p:nvPr>
        </p:nvGraphicFramePr>
        <p:xfrm>
          <a:off x="8610600" y="1856323"/>
          <a:ext cx="2073812" cy="1460771"/>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smtClean="0"/>
                        <a:t>Genes</a:t>
                      </a:r>
                      <a:endParaRPr lang="en-IE" dirty="0"/>
                    </a:p>
                  </a:txBody>
                  <a:tcPr/>
                </a:tc>
                <a:extLst>
                  <a:ext uri="{0D108BD9-81ED-4DB2-BD59-A6C34878D82A}">
                    <a16:rowId xmlns:a16="http://schemas.microsoft.com/office/drawing/2014/main" val="2734252207"/>
                  </a:ext>
                </a:extLst>
              </a:tr>
              <a:tr h="951157">
                <a:tc>
                  <a:txBody>
                    <a:bodyPr/>
                    <a:lstStyle/>
                    <a:p>
                      <a:r>
                        <a:rPr lang="en-US" dirty="0" smtClean="0"/>
                        <a:t>Gene</a:t>
                      </a:r>
                    </a:p>
                    <a:p>
                      <a:r>
                        <a:rPr lang="en-US" dirty="0" smtClean="0"/>
                        <a:t>Disease</a:t>
                      </a:r>
                    </a:p>
                  </a:txBody>
                  <a:tcPr/>
                </a:tc>
                <a:extLst>
                  <a:ext uri="{0D108BD9-81ED-4DB2-BD59-A6C34878D82A}">
                    <a16:rowId xmlns:a16="http://schemas.microsoft.com/office/drawing/2014/main" val="4030614140"/>
                  </a:ext>
                </a:extLst>
              </a:tr>
            </a:tbl>
          </a:graphicData>
        </a:graphic>
      </p:graphicFrame>
      <p:graphicFrame>
        <p:nvGraphicFramePr>
          <p:cNvPr id="9" name="Content Placeholder 4"/>
          <p:cNvGraphicFramePr>
            <a:graphicFrameLocks/>
          </p:cNvGraphicFramePr>
          <p:nvPr>
            <p:extLst/>
          </p:nvPr>
        </p:nvGraphicFramePr>
        <p:xfrm>
          <a:off x="978877" y="1780242"/>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dirty="0" smtClean="0"/>
                        <a:t>Mature</a:t>
                      </a:r>
                      <a:r>
                        <a:rPr lang="en-US" baseline="0" dirty="0" smtClean="0"/>
                        <a:t> </a:t>
                      </a:r>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err="1" smtClean="0"/>
                        <a:t>Mirna_id</a:t>
                      </a:r>
                      <a:endParaRPr lang="en-US" dirty="0" smtClean="0"/>
                    </a:p>
                    <a:p>
                      <a:r>
                        <a:rPr lang="en-US" dirty="0" smtClean="0"/>
                        <a:t>Precursor</a:t>
                      </a:r>
                    </a:p>
                    <a:p>
                      <a:r>
                        <a:rPr lang="en-US" dirty="0" smtClean="0"/>
                        <a:t>Start</a:t>
                      </a:r>
                    </a:p>
                    <a:p>
                      <a:r>
                        <a:rPr lang="en-US" dirty="0" smtClean="0"/>
                        <a:t>End</a:t>
                      </a:r>
                      <a:endParaRPr lang="en-IE" dirty="0"/>
                    </a:p>
                  </a:txBody>
                  <a:tcPr/>
                </a:tc>
                <a:extLst>
                  <a:ext uri="{0D108BD9-81ED-4DB2-BD59-A6C34878D82A}">
                    <a16:rowId xmlns:a16="http://schemas.microsoft.com/office/drawing/2014/main" val="4030614140"/>
                  </a:ext>
                </a:extLst>
              </a:tr>
            </a:tbl>
          </a:graphicData>
        </a:graphic>
      </p:graphicFrame>
      <p:graphicFrame>
        <p:nvGraphicFramePr>
          <p:cNvPr id="10" name="Content Placeholder 4"/>
          <p:cNvGraphicFramePr>
            <a:graphicFrameLocks/>
          </p:cNvGraphicFramePr>
          <p:nvPr>
            <p:extLst/>
          </p:nvPr>
        </p:nvGraphicFramePr>
        <p:xfrm>
          <a:off x="978877" y="4307095"/>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smtClean="0"/>
                        <a:t>Id</a:t>
                      </a:r>
                    </a:p>
                    <a:p>
                      <a:r>
                        <a:rPr lang="en-US" dirty="0" smtClean="0"/>
                        <a:t>Name</a:t>
                      </a:r>
                    </a:p>
                    <a:p>
                      <a:r>
                        <a:rPr lang="en-US" dirty="0" smtClean="0"/>
                        <a:t>Sequence</a:t>
                      </a:r>
                    </a:p>
                    <a:p>
                      <a:r>
                        <a:rPr lang="en-US" dirty="0" err="1" smtClean="0"/>
                        <a:t>Species_id</a:t>
                      </a:r>
                      <a:endParaRPr lang="en-IE" dirty="0"/>
                    </a:p>
                  </a:txBody>
                  <a:tcPr/>
                </a:tc>
                <a:extLst>
                  <a:ext uri="{0D108BD9-81ED-4DB2-BD59-A6C34878D82A}">
                    <a16:rowId xmlns:a16="http://schemas.microsoft.com/office/drawing/2014/main" val="4030614140"/>
                  </a:ext>
                </a:extLst>
              </a:tr>
            </a:tbl>
          </a:graphicData>
        </a:graphic>
      </p:graphicFrame>
      <p:cxnSp>
        <p:nvCxnSpPr>
          <p:cNvPr id="11" name="Straight Arrow Connector 10"/>
          <p:cNvCxnSpPr/>
          <p:nvPr/>
        </p:nvCxnSpPr>
        <p:spPr>
          <a:xfrm>
            <a:off x="2813538" y="2519207"/>
            <a:ext cx="224555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1"/>
          </p:cNvCxnSpPr>
          <p:nvPr/>
        </p:nvCxnSpPr>
        <p:spPr>
          <a:xfrm flipV="1">
            <a:off x="7065499" y="2586708"/>
            <a:ext cx="1545101" cy="226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Arc 18"/>
          <p:cNvSpPr/>
          <p:nvPr/>
        </p:nvSpPr>
        <p:spPr>
          <a:xfrm flipH="1">
            <a:off x="258494" y="2774999"/>
            <a:ext cx="1440766" cy="2235673"/>
          </a:xfrm>
          <a:prstGeom prst="arc">
            <a:avLst>
              <a:gd name="adj1" fmla="val 16200000"/>
              <a:gd name="adj2" fmla="val 552058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10267526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IE" dirty="0"/>
          </a:p>
        </p:txBody>
      </p:sp>
      <p:sp>
        <p:nvSpPr>
          <p:cNvPr id="3" name="Content Placeholder 2"/>
          <p:cNvSpPr>
            <a:spLocks noGrp="1"/>
          </p:cNvSpPr>
          <p:nvPr>
            <p:ph idx="1"/>
          </p:nvPr>
        </p:nvSpPr>
        <p:spPr/>
        <p:txBody>
          <a:bodyPr/>
          <a:lstStyle/>
          <a:p>
            <a:r>
              <a:rPr lang="en-IE" dirty="0">
                <a:solidFill>
                  <a:schemeClr val="accent1">
                    <a:lumMod val="60000"/>
                    <a:lumOff val="40000"/>
                  </a:schemeClr>
                </a:solidFill>
              </a:rPr>
              <a:t>Select</a:t>
            </a:r>
            <a:r>
              <a:rPr lang="en-IE" dirty="0"/>
              <a:t> </a:t>
            </a:r>
            <a:r>
              <a:rPr lang="en-IE" dirty="0">
                <a:solidFill>
                  <a:schemeClr val="accent4">
                    <a:lumMod val="50000"/>
                  </a:schemeClr>
                </a:solidFill>
              </a:rPr>
              <a:t>count</a:t>
            </a:r>
            <a:r>
              <a:rPr lang="en-IE" dirty="0" smtClean="0"/>
              <a:t>( </a:t>
            </a:r>
            <a:r>
              <a:rPr lang="en-IE" dirty="0" smtClean="0">
                <a:solidFill>
                  <a:schemeClr val="accent1">
                    <a:lumMod val="60000"/>
                    <a:lumOff val="40000"/>
                  </a:schemeClr>
                </a:solidFill>
              </a:rPr>
              <a:t>distinct </a:t>
            </a:r>
            <a:r>
              <a:rPr lang="en-IE" dirty="0" smtClean="0"/>
              <a:t>(</a:t>
            </a:r>
            <a:r>
              <a:rPr lang="en-IE" dirty="0" err="1" smtClean="0"/>
              <a:t>mirna_mature</a:t>
            </a:r>
            <a:r>
              <a:rPr lang="en-IE" dirty="0"/>
              <a:t>)) , </a:t>
            </a:r>
            <a:endParaRPr lang="en-IE" dirty="0" smtClean="0"/>
          </a:p>
          <a:p>
            <a:pPr marL="0" indent="0">
              <a:buNone/>
            </a:pPr>
            <a:r>
              <a:rPr lang="en-IE" dirty="0"/>
              <a:t>	</a:t>
            </a:r>
            <a:r>
              <a:rPr lang="en-IE" dirty="0" smtClean="0"/>
              <a:t> </a:t>
            </a:r>
            <a:r>
              <a:rPr lang="en-IE" dirty="0" smtClean="0">
                <a:solidFill>
                  <a:schemeClr val="accent4">
                    <a:lumMod val="50000"/>
                  </a:schemeClr>
                </a:solidFill>
              </a:rPr>
              <a:t>count </a:t>
            </a:r>
            <a:r>
              <a:rPr lang="en-IE" dirty="0" smtClean="0"/>
              <a:t>( </a:t>
            </a:r>
            <a:r>
              <a:rPr lang="en-IE" dirty="0" smtClean="0">
                <a:solidFill>
                  <a:schemeClr val="accent1">
                    <a:lumMod val="60000"/>
                    <a:lumOff val="40000"/>
                  </a:schemeClr>
                </a:solidFill>
              </a:rPr>
              <a:t>distinct </a:t>
            </a:r>
            <a:r>
              <a:rPr lang="en-IE" dirty="0" smtClean="0"/>
              <a:t>(</a:t>
            </a:r>
            <a:r>
              <a:rPr lang="en-IE" dirty="0" err="1" smtClean="0"/>
              <a:t>mrna</a:t>
            </a:r>
            <a:r>
              <a:rPr lang="en-IE" dirty="0" smtClean="0"/>
              <a:t>) ),</a:t>
            </a:r>
            <a:r>
              <a:rPr lang="en-IE" dirty="0" smtClean="0">
                <a:solidFill>
                  <a:schemeClr val="accent6">
                    <a:lumMod val="60000"/>
                    <a:lumOff val="40000"/>
                  </a:schemeClr>
                </a:solidFill>
              </a:rPr>
              <a:t>'sarcopenia</a:t>
            </a:r>
            <a:r>
              <a:rPr lang="en-IE" dirty="0" smtClean="0"/>
              <a:t>‘</a:t>
            </a:r>
          </a:p>
          <a:p>
            <a:pPr marL="0" indent="0">
              <a:buNone/>
            </a:pPr>
            <a:r>
              <a:rPr lang="en-IE" dirty="0" smtClean="0">
                <a:solidFill>
                  <a:schemeClr val="accent1">
                    <a:lumMod val="60000"/>
                    <a:lumOff val="40000"/>
                  </a:schemeClr>
                </a:solidFill>
              </a:rPr>
              <a:t>from</a:t>
            </a:r>
            <a:r>
              <a:rPr lang="en-IE" dirty="0" smtClean="0"/>
              <a:t> </a:t>
            </a:r>
            <a:r>
              <a:rPr lang="en-IE" dirty="0"/>
              <a:t>binding  </a:t>
            </a:r>
            <a:endParaRPr lang="en-IE" dirty="0" smtClean="0"/>
          </a:p>
          <a:p>
            <a:pPr marL="0" indent="0">
              <a:buNone/>
            </a:pPr>
            <a:r>
              <a:rPr lang="en-IE" dirty="0" smtClean="0">
                <a:solidFill>
                  <a:schemeClr val="accent1">
                    <a:lumMod val="60000"/>
                    <a:lumOff val="40000"/>
                  </a:schemeClr>
                </a:solidFill>
              </a:rPr>
              <a:t>where</a:t>
            </a:r>
            <a:r>
              <a:rPr lang="en-IE" dirty="0" smtClean="0"/>
              <a:t>  </a:t>
            </a:r>
            <a:r>
              <a:rPr lang="en-IE" dirty="0" err="1"/>
              <a:t>mirna_mature</a:t>
            </a:r>
            <a:r>
              <a:rPr lang="en-IE" dirty="0"/>
              <a:t> </a:t>
            </a:r>
            <a:r>
              <a:rPr lang="en-IE" dirty="0">
                <a:solidFill>
                  <a:schemeClr val="accent1">
                    <a:lumMod val="60000"/>
                    <a:lumOff val="40000"/>
                  </a:schemeClr>
                </a:solidFill>
              </a:rPr>
              <a:t>like</a:t>
            </a:r>
            <a:r>
              <a:rPr lang="en-IE" dirty="0"/>
              <a:t> "</a:t>
            </a:r>
            <a:r>
              <a:rPr lang="en-IE" dirty="0" err="1">
                <a:solidFill>
                  <a:schemeClr val="accent6">
                    <a:lumMod val="60000"/>
                    <a:lumOff val="40000"/>
                  </a:schemeClr>
                </a:solidFill>
              </a:rPr>
              <a:t>hsa</a:t>
            </a:r>
            <a:r>
              <a:rPr lang="en-IE" dirty="0">
                <a:solidFill>
                  <a:schemeClr val="accent6">
                    <a:lumMod val="60000"/>
                    <a:lumOff val="40000"/>
                  </a:schemeClr>
                </a:solidFill>
              </a:rPr>
              <a:t>-%</a:t>
            </a:r>
            <a:r>
              <a:rPr lang="en-IE" dirty="0"/>
              <a:t>" </a:t>
            </a:r>
            <a:endParaRPr lang="en-IE" dirty="0" smtClean="0"/>
          </a:p>
          <a:p>
            <a:pPr marL="0" indent="0">
              <a:buNone/>
            </a:pPr>
            <a:r>
              <a:rPr lang="en-IE" dirty="0">
                <a:solidFill>
                  <a:schemeClr val="accent1">
                    <a:lumMod val="60000"/>
                    <a:lumOff val="40000"/>
                  </a:schemeClr>
                </a:solidFill>
              </a:rPr>
              <a:t>	</a:t>
            </a:r>
            <a:r>
              <a:rPr lang="en-IE" dirty="0" smtClean="0">
                <a:solidFill>
                  <a:schemeClr val="accent1">
                    <a:lumMod val="60000"/>
                    <a:lumOff val="40000"/>
                  </a:schemeClr>
                </a:solidFill>
              </a:rPr>
              <a:t>and</a:t>
            </a:r>
            <a:r>
              <a:rPr lang="en-IE" dirty="0" smtClean="0"/>
              <a:t> </a:t>
            </a:r>
            <a:r>
              <a:rPr lang="en-IE" dirty="0" err="1"/>
              <a:t>mrna</a:t>
            </a:r>
            <a:r>
              <a:rPr lang="en-IE" dirty="0"/>
              <a:t> </a:t>
            </a:r>
            <a:r>
              <a:rPr lang="en-IE" dirty="0">
                <a:solidFill>
                  <a:schemeClr val="accent1">
                    <a:lumMod val="60000"/>
                    <a:lumOff val="40000"/>
                  </a:schemeClr>
                </a:solidFill>
              </a:rPr>
              <a:t>in</a:t>
            </a:r>
            <a:r>
              <a:rPr lang="en-IE" dirty="0"/>
              <a:t> </a:t>
            </a:r>
            <a:r>
              <a:rPr lang="en-IE" dirty="0" smtClean="0"/>
              <a:t>	(</a:t>
            </a:r>
            <a:r>
              <a:rPr lang="en-IE" dirty="0">
                <a:solidFill>
                  <a:schemeClr val="accent1">
                    <a:lumMod val="60000"/>
                    <a:lumOff val="40000"/>
                  </a:schemeClr>
                </a:solidFill>
              </a:rPr>
              <a:t>select</a:t>
            </a:r>
            <a:r>
              <a:rPr lang="en-IE" dirty="0"/>
              <a:t> gene </a:t>
            </a:r>
            <a:endParaRPr lang="en-IE" dirty="0" smtClean="0"/>
          </a:p>
          <a:p>
            <a:pPr marL="0" indent="0">
              <a:buNone/>
            </a:pPr>
            <a:r>
              <a:rPr lang="en-IE" dirty="0">
                <a:solidFill>
                  <a:schemeClr val="accent1">
                    <a:lumMod val="60000"/>
                    <a:lumOff val="40000"/>
                  </a:schemeClr>
                </a:solidFill>
              </a:rPr>
              <a:t>	</a:t>
            </a:r>
            <a:r>
              <a:rPr lang="en-IE" dirty="0" smtClean="0">
                <a:solidFill>
                  <a:schemeClr val="accent1">
                    <a:lumMod val="60000"/>
                    <a:lumOff val="40000"/>
                  </a:schemeClr>
                </a:solidFill>
              </a:rPr>
              <a:t>			from</a:t>
            </a:r>
            <a:r>
              <a:rPr lang="en-IE" dirty="0" smtClean="0"/>
              <a:t> </a:t>
            </a:r>
            <a:r>
              <a:rPr lang="en-IE" dirty="0" err="1"/>
              <a:t>gene_bank</a:t>
            </a:r>
            <a:r>
              <a:rPr lang="en-IE" dirty="0"/>
              <a:t> </a:t>
            </a:r>
            <a:endParaRPr lang="en-IE" dirty="0" smtClean="0"/>
          </a:p>
          <a:p>
            <a:pPr marL="0" indent="0">
              <a:buNone/>
            </a:pPr>
            <a:r>
              <a:rPr lang="en-IE" dirty="0">
                <a:solidFill>
                  <a:schemeClr val="accent1">
                    <a:lumMod val="60000"/>
                    <a:lumOff val="40000"/>
                  </a:schemeClr>
                </a:solidFill>
              </a:rPr>
              <a:t>	</a:t>
            </a:r>
            <a:r>
              <a:rPr lang="en-IE" dirty="0" smtClean="0">
                <a:solidFill>
                  <a:schemeClr val="accent1">
                    <a:lumMod val="60000"/>
                    <a:lumOff val="40000"/>
                  </a:schemeClr>
                </a:solidFill>
              </a:rPr>
              <a:t>			where</a:t>
            </a:r>
            <a:r>
              <a:rPr lang="en-IE" dirty="0" smtClean="0"/>
              <a:t> </a:t>
            </a:r>
            <a:r>
              <a:rPr lang="en-IE" dirty="0" err="1"/>
              <a:t>gene_bank.condition</a:t>
            </a:r>
            <a:r>
              <a:rPr lang="en-IE" dirty="0"/>
              <a:t>=' </a:t>
            </a:r>
            <a:r>
              <a:rPr lang="en-IE" dirty="0">
                <a:solidFill>
                  <a:schemeClr val="accent6">
                    <a:lumMod val="60000"/>
                    <a:lumOff val="40000"/>
                  </a:schemeClr>
                </a:solidFill>
              </a:rPr>
              <a:t>Sarcopenia</a:t>
            </a:r>
            <a:r>
              <a:rPr lang="en-IE" dirty="0" smtClean="0"/>
              <a:t>')</a:t>
            </a:r>
          </a:p>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37</a:t>
            </a:fld>
            <a:endParaRPr lang="en-IE"/>
          </a:p>
        </p:txBody>
      </p:sp>
      <p:pic>
        <p:nvPicPr>
          <p:cNvPr id="6" name="Picture 5"/>
          <p:cNvPicPr>
            <a:picLocks noChangeAspect="1"/>
          </p:cNvPicPr>
          <p:nvPr/>
        </p:nvPicPr>
        <p:blipFill rotWithShape="1">
          <a:blip r:embed="rId2"/>
          <a:srcRect l="1436" t="7748" r="1799" b="1484"/>
          <a:stretch/>
        </p:blipFill>
        <p:spPr>
          <a:xfrm>
            <a:off x="1195754" y="5824026"/>
            <a:ext cx="8201464" cy="703384"/>
          </a:xfrm>
          <a:prstGeom prst="rect">
            <a:avLst/>
          </a:prstGeom>
        </p:spPr>
      </p:pic>
    </p:spTree>
    <p:extLst>
      <p:ext uri="{BB962C8B-B14F-4D97-AF65-F5344CB8AC3E}">
        <p14:creationId xmlns:p14="http://schemas.microsoft.com/office/powerpoint/2010/main" val="3161759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Graph</a:t>
            </a:r>
            <a:endParaRPr lang="en-IE" dirty="0"/>
          </a:p>
        </p:txBody>
      </p:sp>
      <p:sp>
        <p:nvSpPr>
          <p:cNvPr id="4" name="Content Placeholder 3"/>
          <p:cNvSpPr>
            <a:spLocks noGrp="1"/>
          </p:cNvSpPr>
          <p:nvPr>
            <p:ph idx="1"/>
          </p:nvPr>
        </p:nvSpPr>
        <p:spPr/>
        <p:txBody>
          <a:bodyPr/>
          <a:lstStyle/>
          <a:p>
            <a:r>
              <a:rPr lang="en-IE" dirty="0"/>
              <a:t> </a:t>
            </a:r>
            <a:r>
              <a:rPr lang="en-IE" dirty="0" smtClean="0"/>
              <a:t>Pictorial </a:t>
            </a:r>
            <a:r>
              <a:rPr lang="en-IE" dirty="0"/>
              <a:t>representation or a diagram that </a:t>
            </a:r>
            <a:r>
              <a:rPr lang="en-IE" dirty="0" smtClean="0"/>
              <a:t>represents data</a:t>
            </a:r>
            <a:r>
              <a:rPr lang="en-IE" dirty="0"/>
              <a:t> or values in an organized manner. </a:t>
            </a:r>
            <a:endParaRPr lang="en-IE" dirty="0" smtClean="0"/>
          </a:p>
          <a:p>
            <a:endParaRPr lang="en-US" dirty="0"/>
          </a:p>
          <a:p>
            <a:endParaRPr lang="en-US" dirty="0" smtClean="0"/>
          </a:p>
          <a:p>
            <a:r>
              <a:rPr lang="en-US" dirty="0" smtClean="0"/>
              <a:t>Nodes</a:t>
            </a:r>
          </a:p>
          <a:p>
            <a:r>
              <a:rPr lang="en-US" dirty="0" smtClean="0"/>
              <a:t>Edges</a:t>
            </a:r>
          </a:p>
          <a:p>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38</a:t>
            </a:fld>
            <a:endParaRPr lang="en-IE" dirty="0"/>
          </a:p>
        </p:txBody>
      </p:sp>
      <p:sp>
        <p:nvSpPr>
          <p:cNvPr id="5" name="Oval 4"/>
          <p:cNvSpPr/>
          <p:nvPr/>
        </p:nvSpPr>
        <p:spPr>
          <a:xfrm>
            <a:off x="2889983" y="3614432"/>
            <a:ext cx="641007" cy="641007"/>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6" name="Straight Arrow Connector 5"/>
          <p:cNvCxnSpPr/>
          <p:nvPr/>
        </p:nvCxnSpPr>
        <p:spPr>
          <a:xfrm>
            <a:off x="2542779" y="4500636"/>
            <a:ext cx="1761935" cy="102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089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Graph</a:t>
            </a:r>
            <a:endParaRPr lang="en-IE" dirty="0"/>
          </a:p>
        </p:txBody>
      </p:sp>
      <p:sp>
        <p:nvSpPr>
          <p:cNvPr id="4" name="Content Placeholder 3"/>
          <p:cNvSpPr>
            <a:spLocks noGrp="1"/>
          </p:cNvSpPr>
          <p:nvPr>
            <p:ph idx="1"/>
          </p:nvPr>
        </p:nvSpPr>
        <p:spPr/>
        <p:txBody>
          <a:bodyPr/>
          <a:lstStyle/>
          <a:p>
            <a:r>
              <a:rPr lang="en-IE" dirty="0"/>
              <a:t> </a:t>
            </a:r>
            <a:r>
              <a:rPr lang="en-IE" dirty="0" smtClean="0"/>
              <a:t>Pictorial </a:t>
            </a:r>
            <a:r>
              <a:rPr lang="en-IE" dirty="0"/>
              <a:t>representation or a diagram that </a:t>
            </a:r>
            <a:r>
              <a:rPr lang="en-IE" dirty="0" smtClean="0"/>
              <a:t>represents data</a:t>
            </a:r>
            <a:r>
              <a:rPr lang="en-IE" dirty="0"/>
              <a:t> or values in an organized manner. </a:t>
            </a:r>
            <a:endParaRPr lang="en-IE" dirty="0" smtClean="0"/>
          </a:p>
          <a:p>
            <a:endParaRPr lang="en-US" dirty="0"/>
          </a:p>
          <a:p>
            <a:endParaRPr lang="en-US" dirty="0" smtClean="0"/>
          </a:p>
          <a:p>
            <a:r>
              <a:rPr lang="en-US" dirty="0" smtClean="0"/>
              <a:t>Nodes</a:t>
            </a:r>
          </a:p>
          <a:p>
            <a:r>
              <a:rPr lang="en-US" dirty="0" smtClean="0"/>
              <a:t>Edges</a:t>
            </a:r>
          </a:p>
          <a:p>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39</a:t>
            </a:fld>
            <a:endParaRPr lang="en-IE" dirty="0"/>
          </a:p>
        </p:txBody>
      </p:sp>
      <p:sp>
        <p:nvSpPr>
          <p:cNvPr id="5" name="Oval 4"/>
          <p:cNvSpPr/>
          <p:nvPr/>
        </p:nvSpPr>
        <p:spPr>
          <a:xfrm>
            <a:off x="2889983" y="3614432"/>
            <a:ext cx="641007" cy="641007"/>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6" name="Straight Arrow Connector 5"/>
          <p:cNvCxnSpPr/>
          <p:nvPr/>
        </p:nvCxnSpPr>
        <p:spPr>
          <a:xfrm>
            <a:off x="2542779" y="4500636"/>
            <a:ext cx="1761935" cy="102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Oval 8"/>
          <p:cNvSpPr/>
          <p:nvPr/>
        </p:nvSpPr>
        <p:spPr>
          <a:xfrm>
            <a:off x="5716880" y="2745509"/>
            <a:ext cx="1542049" cy="1526691"/>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miR-23a</a:t>
            </a:r>
            <a:endParaRPr lang="en-IE" dirty="0">
              <a:ln w="76200">
                <a:solidFill>
                  <a:schemeClr val="tx1"/>
                </a:solidFill>
              </a:ln>
            </a:endParaRPr>
          </a:p>
        </p:txBody>
      </p:sp>
      <p:sp>
        <p:nvSpPr>
          <p:cNvPr id="11" name="Oval 10"/>
          <p:cNvSpPr/>
          <p:nvPr/>
        </p:nvSpPr>
        <p:spPr>
          <a:xfrm>
            <a:off x="8610600" y="2745509"/>
            <a:ext cx="1542049" cy="1526691"/>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MYOG</a:t>
            </a:r>
            <a:endParaRPr lang="en-IE" dirty="0">
              <a:ln w="76200">
                <a:solidFill>
                  <a:schemeClr val="tx1"/>
                </a:solidFill>
              </a:ln>
            </a:endParaRPr>
          </a:p>
        </p:txBody>
      </p:sp>
      <p:sp>
        <p:nvSpPr>
          <p:cNvPr id="12" name="Oval 11"/>
          <p:cNvSpPr/>
          <p:nvPr/>
        </p:nvSpPr>
        <p:spPr>
          <a:xfrm>
            <a:off x="6743289" y="4650272"/>
            <a:ext cx="1542049" cy="1526691"/>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err="1" smtClean="0"/>
              <a:t>Sarco-penia</a:t>
            </a:r>
            <a:endParaRPr lang="en-IE" dirty="0">
              <a:ln w="76200">
                <a:solidFill>
                  <a:schemeClr val="tx1"/>
                </a:solidFill>
              </a:ln>
            </a:endParaRPr>
          </a:p>
        </p:txBody>
      </p:sp>
      <p:cxnSp>
        <p:nvCxnSpPr>
          <p:cNvPr id="13" name="Straight Arrow Connector 12"/>
          <p:cNvCxnSpPr>
            <a:endCxn id="11" idx="2"/>
          </p:cNvCxnSpPr>
          <p:nvPr/>
        </p:nvCxnSpPr>
        <p:spPr>
          <a:xfrm>
            <a:off x="7258929" y="3501577"/>
            <a:ext cx="1351671" cy="727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7419320" y="3064777"/>
            <a:ext cx="880369" cy="369332"/>
          </a:xfrm>
          <a:prstGeom prst="rect">
            <a:avLst/>
          </a:prstGeom>
          <a:noFill/>
        </p:spPr>
        <p:txBody>
          <a:bodyPr wrap="none" rtlCol="0">
            <a:spAutoFit/>
          </a:bodyPr>
          <a:lstStyle/>
          <a:p>
            <a:r>
              <a:rPr lang="en-US" dirty="0" smtClean="0"/>
              <a:t>Inhibits</a:t>
            </a:r>
            <a:endParaRPr lang="en-IE" dirty="0"/>
          </a:p>
        </p:txBody>
      </p:sp>
      <p:cxnSp>
        <p:nvCxnSpPr>
          <p:cNvPr id="16" name="Straight Arrow Connector 15"/>
          <p:cNvCxnSpPr>
            <a:stCxn id="11" idx="3"/>
            <a:endCxn id="12" idx="7"/>
          </p:cNvCxnSpPr>
          <p:nvPr/>
        </p:nvCxnSpPr>
        <p:spPr>
          <a:xfrm flipH="1">
            <a:off x="8059510" y="4048621"/>
            <a:ext cx="776918" cy="82523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8610600" y="4469206"/>
            <a:ext cx="1189941" cy="369332"/>
          </a:xfrm>
          <a:prstGeom prst="rect">
            <a:avLst/>
          </a:prstGeom>
          <a:noFill/>
        </p:spPr>
        <p:txBody>
          <a:bodyPr wrap="none" rtlCol="0">
            <a:spAutoFit/>
          </a:bodyPr>
          <a:lstStyle/>
          <a:p>
            <a:r>
              <a:rPr lang="en-US" dirty="0" smtClean="0"/>
              <a:t>Associated</a:t>
            </a:r>
            <a:endParaRPr lang="en-IE" dirty="0"/>
          </a:p>
        </p:txBody>
      </p:sp>
    </p:spTree>
    <p:extLst>
      <p:ext uri="{BB962C8B-B14F-4D97-AF65-F5344CB8AC3E}">
        <p14:creationId xmlns:p14="http://schemas.microsoft.com/office/powerpoint/2010/main" val="97784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44615" y="2213775"/>
            <a:ext cx="4319907" cy="2123658"/>
          </a:xfrm>
          <a:prstGeom prst="rect">
            <a:avLst/>
          </a:prstGeom>
          <a:noFill/>
        </p:spPr>
        <p:txBody>
          <a:bodyPr wrap="square" rtlCol="0">
            <a:spAutoFit/>
          </a:bodyPr>
          <a:lstStyle/>
          <a:p>
            <a:r>
              <a:rPr lang="en-US" sz="6000" b="1" dirty="0" smtClean="0">
                <a:solidFill>
                  <a:srgbClr val="102A73"/>
                </a:solidFill>
                <a:latin typeface="Bernard MT Condensed" panose="02050806060905020404" pitchFamily="18" charset="0"/>
              </a:rPr>
              <a:t> ~3 </a:t>
            </a:r>
            <a:r>
              <a:rPr lang="en-US" sz="6000" b="1" spc="-150" dirty="0" smtClean="0">
                <a:solidFill>
                  <a:srgbClr val="102A73"/>
                </a:solidFill>
                <a:latin typeface="Bernard MT Condensed" panose="02050806060905020404" pitchFamily="18" charset="0"/>
              </a:rPr>
              <a:t>–</a:t>
            </a:r>
            <a:r>
              <a:rPr lang="en-US" sz="6000" b="1" dirty="0" smtClean="0">
                <a:solidFill>
                  <a:srgbClr val="102A73"/>
                </a:solidFill>
                <a:latin typeface="Bernard MT Condensed" panose="02050806060905020404" pitchFamily="18" charset="0"/>
              </a:rPr>
              <a:t> 8 %</a:t>
            </a:r>
          </a:p>
          <a:p>
            <a:pPr algn="ctr"/>
            <a:r>
              <a:rPr lang="en-US" sz="3600" dirty="0" smtClean="0">
                <a:solidFill>
                  <a:schemeClr val="tx2">
                    <a:lumMod val="75000"/>
                  </a:schemeClr>
                </a:solidFill>
                <a:latin typeface="Bernard MT Condensed" panose="02050806060905020404" pitchFamily="18" charset="0"/>
              </a:rPr>
              <a:t>Loss of muscle mass per decade  </a:t>
            </a:r>
            <a:endParaRPr lang="en-IE" sz="3600" dirty="0">
              <a:solidFill>
                <a:schemeClr val="tx2">
                  <a:lumMod val="75000"/>
                </a:schemeClr>
              </a:solidFill>
              <a:latin typeface="Bernard MT Condensed" panose="02050806060905020404" pitchFamily="18" charset="0"/>
            </a:endParaRPr>
          </a:p>
        </p:txBody>
      </p:sp>
      <p:sp>
        <p:nvSpPr>
          <p:cNvPr id="7" name="Rectangle 6"/>
          <p:cNvSpPr/>
          <p:nvPr/>
        </p:nvSpPr>
        <p:spPr>
          <a:xfrm>
            <a:off x="10006786" y="6488668"/>
            <a:ext cx="2185214" cy="369332"/>
          </a:xfrm>
          <a:prstGeom prst="rect">
            <a:avLst/>
          </a:prstGeom>
        </p:spPr>
        <p:txBody>
          <a:bodyPr wrap="none">
            <a:spAutoFit/>
          </a:bodyPr>
          <a:lstStyle/>
          <a:p>
            <a:r>
              <a:rPr lang="en-US" dirty="0" err="1" smtClean="0">
                <a:latin typeface="Arial" panose="020B0604020202020204" pitchFamily="34" charset="0"/>
                <a:ea typeface="Calibri" panose="020F0502020204030204" pitchFamily="34" charset="0"/>
              </a:rPr>
              <a:t>Brocklehurst</a:t>
            </a:r>
            <a:r>
              <a:rPr lang="en-US" dirty="0">
                <a:latin typeface="Arial" panose="020B0604020202020204" pitchFamily="34" charset="0"/>
                <a:ea typeface="Calibri" panose="020F0502020204030204" pitchFamily="34" charset="0"/>
              </a:rPr>
              <a:t>, 1976</a:t>
            </a:r>
            <a:endParaRPr lang="en-IE" dirty="0"/>
          </a:p>
        </p:txBody>
      </p:sp>
    </p:spTree>
    <p:extLst>
      <p:ext uri="{BB962C8B-B14F-4D97-AF65-F5344CB8AC3E}">
        <p14:creationId xmlns:p14="http://schemas.microsoft.com/office/powerpoint/2010/main" val="330411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204" y="2489346"/>
            <a:ext cx="6012765" cy="1325563"/>
          </a:xfrm>
        </p:spPr>
        <p:txBody>
          <a:bodyPr/>
          <a:lstStyle/>
          <a:p>
            <a:r>
              <a:rPr lang="en-US" dirty="0" smtClean="0"/>
              <a:t>What – How – For what</a:t>
            </a:r>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40</a:t>
            </a:fld>
            <a:endParaRPr lang="en-IE"/>
          </a:p>
        </p:txBody>
      </p:sp>
    </p:spTree>
    <p:extLst>
      <p:ext uri="{BB962C8B-B14F-4D97-AF65-F5344CB8AC3E}">
        <p14:creationId xmlns:p14="http://schemas.microsoft.com/office/powerpoint/2010/main" val="37560336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Queries</a:t>
            </a:r>
            <a:endParaRPr lang="en-IE" dirty="0"/>
          </a:p>
        </p:txBody>
      </p:sp>
      <p:sp>
        <p:nvSpPr>
          <p:cNvPr id="5" name="Content Placeholder 4"/>
          <p:cNvSpPr>
            <a:spLocks noGrp="1"/>
          </p:cNvSpPr>
          <p:nvPr>
            <p:ph idx="1"/>
          </p:nvPr>
        </p:nvSpPr>
        <p:spPr/>
        <p:txBody>
          <a:bodyPr>
            <a:normAutofit fontScale="77500" lnSpcReduction="20000"/>
          </a:bodyPr>
          <a:lstStyle/>
          <a:p>
            <a:r>
              <a:rPr lang="en-IE" dirty="0" smtClean="0">
                <a:solidFill>
                  <a:schemeClr val="accent3"/>
                </a:solidFill>
              </a:rPr>
              <a:t>( </a:t>
            </a:r>
            <a:r>
              <a:rPr lang="en-IE" dirty="0">
                <a:solidFill>
                  <a:schemeClr val="accent3"/>
                </a:solidFill>
              </a:rPr>
              <a:t>(</a:t>
            </a:r>
            <a:r>
              <a:rPr lang="en-IE" dirty="0"/>
              <a:t>'</a:t>
            </a:r>
            <a:r>
              <a:rPr lang="en-IE" dirty="0">
                <a:solidFill>
                  <a:schemeClr val="accent6">
                    <a:lumMod val="75000"/>
                  </a:schemeClr>
                </a:solidFill>
              </a:rPr>
              <a:t>Micro RNA</a:t>
            </a:r>
            <a:r>
              <a:rPr lang="en-IE" dirty="0"/>
              <a:t>'</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endParaRPr lang="en-IE" dirty="0" smtClean="0"/>
          </a:p>
          <a:p>
            <a:pPr marL="0" indent="0">
              <a:buNone/>
            </a:pPr>
            <a:r>
              <a:rPr lang="en-IE" dirty="0" smtClean="0"/>
              <a:t>	OR </a:t>
            </a:r>
            <a:r>
              <a:rPr lang="en-IE" dirty="0">
                <a:solidFill>
                  <a:schemeClr val="accent3"/>
                </a:solidFill>
              </a:rPr>
              <a:t>(</a:t>
            </a:r>
            <a:r>
              <a:rPr lang="en-IE" dirty="0">
                <a:solidFill>
                  <a:schemeClr val="accent6">
                    <a:lumMod val="75000"/>
                  </a:schemeClr>
                </a:solidFill>
              </a:rPr>
              <a:t>MicroRNA</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 	</a:t>
            </a:r>
            <a:r>
              <a:rPr lang="en-IE" dirty="0" smtClean="0"/>
              <a:t>OR </a:t>
            </a:r>
            <a:r>
              <a:rPr lang="en-IE" dirty="0">
                <a:solidFill>
                  <a:schemeClr val="accent3"/>
                </a:solidFill>
              </a:rPr>
              <a:t>(</a:t>
            </a:r>
            <a:r>
              <a:rPr lang="en-IE" dirty="0" err="1">
                <a:solidFill>
                  <a:schemeClr val="accent6">
                    <a:lumMod val="75000"/>
                  </a:schemeClr>
                </a:solidFill>
              </a:rPr>
              <a:t>Mirna</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r>
              <a:rPr lang="en-IE" dirty="0"/>
              <a:t>	</a:t>
            </a:r>
            <a:r>
              <a:rPr lang="en-IE" dirty="0" smtClean="0"/>
              <a:t>OR </a:t>
            </a:r>
            <a:r>
              <a:rPr lang="en-IE" dirty="0" smtClean="0">
                <a:solidFill>
                  <a:schemeClr val="accent3"/>
                </a:solidFill>
              </a:rPr>
              <a:t>(</a:t>
            </a:r>
            <a:r>
              <a:rPr lang="en-IE" dirty="0" smtClean="0">
                <a:solidFill>
                  <a:schemeClr val="accent6">
                    <a:lumMod val="75000"/>
                  </a:schemeClr>
                </a:solidFill>
              </a:rPr>
              <a:t>Disease</a:t>
            </a:r>
            <a:r>
              <a:rPr lang="en-IE" dirty="0" smtClean="0">
                <a:solidFill>
                  <a:schemeClr val="accent3"/>
                </a:solidFill>
              </a:rPr>
              <a:t>[</a:t>
            </a:r>
            <a:r>
              <a:rPr lang="en-IE" dirty="0" smtClean="0">
                <a:solidFill>
                  <a:schemeClr val="accent1">
                    <a:lumMod val="50000"/>
                  </a:schemeClr>
                </a:solidFill>
              </a:rPr>
              <a:t>Title</a:t>
            </a:r>
            <a:r>
              <a:rPr lang="en-IE" dirty="0">
                <a:solidFill>
                  <a:schemeClr val="accent3"/>
                </a:solidFill>
              </a:rPr>
              <a:t>])</a:t>
            </a:r>
            <a:r>
              <a:rPr lang="en-IE" dirty="0"/>
              <a:t> </a:t>
            </a:r>
            <a:endParaRPr lang="en-IE" dirty="0" smtClean="0"/>
          </a:p>
          <a:p>
            <a:pPr marL="0" indent="0">
              <a:buNone/>
            </a:pPr>
            <a:r>
              <a:rPr lang="en-IE" dirty="0"/>
              <a:t>	</a:t>
            </a:r>
            <a:r>
              <a:rPr lang="en-IE" dirty="0" smtClean="0"/>
              <a:t>OR </a:t>
            </a:r>
            <a:r>
              <a:rPr lang="en-IE" dirty="0" smtClean="0">
                <a:solidFill>
                  <a:schemeClr val="accent3"/>
                </a:solidFill>
              </a:rPr>
              <a:t>(</a:t>
            </a:r>
            <a:r>
              <a:rPr lang="en-IE" dirty="0" smtClean="0">
                <a:solidFill>
                  <a:schemeClr val="accent6">
                    <a:lumMod val="75000"/>
                  </a:schemeClr>
                </a:solidFill>
              </a:rPr>
              <a:t>Muscle</a:t>
            </a:r>
            <a:r>
              <a:rPr lang="en-IE" dirty="0" smtClean="0">
                <a:solidFill>
                  <a:schemeClr val="accent3"/>
                </a:solidFill>
              </a:rPr>
              <a:t>[</a:t>
            </a:r>
            <a:r>
              <a:rPr lang="en-IE" dirty="0" smtClean="0">
                <a:solidFill>
                  <a:schemeClr val="accent1">
                    <a:lumMod val="50000"/>
                  </a:schemeClr>
                </a:solidFill>
              </a:rPr>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smtClean="0">
                <a:solidFill>
                  <a:schemeClr val="accent6">
                    <a:lumMod val="75000"/>
                  </a:schemeClr>
                </a:solidFill>
              </a:rPr>
              <a:t>Sarcopenia</a:t>
            </a:r>
            <a:r>
              <a:rPr lang="en-IE" dirty="0" smtClean="0">
                <a:solidFill>
                  <a:schemeClr val="accent3"/>
                </a:solidFill>
              </a:rPr>
              <a:t>[</a:t>
            </a:r>
            <a:r>
              <a:rPr lang="en-IE" dirty="0" smtClean="0">
                <a:solidFill>
                  <a:schemeClr val="accent1">
                    <a:lumMod val="50000"/>
                  </a:schemeClr>
                </a:solidFill>
              </a:rPr>
              <a:t>Title</a:t>
            </a:r>
            <a:r>
              <a:rPr lang="en-IE" dirty="0" smtClean="0">
                <a:solidFill>
                  <a:schemeClr val="accent3"/>
                </a:solidFill>
              </a:rPr>
              <a:t>]) )</a:t>
            </a:r>
          </a:p>
          <a:p>
            <a:pPr marL="0" indent="0">
              <a:buNone/>
            </a:pPr>
            <a:r>
              <a:rPr lang="en-IE" dirty="0" smtClean="0"/>
              <a:t> </a:t>
            </a:r>
            <a:r>
              <a:rPr lang="en-IE" dirty="0"/>
              <a:t>AND</a:t>
            </a:r>
            <a:r>
              <a:rPr lang="en-IE" dirty="0">
                <a:solidFill>
                  <a:schemeClr val="accent3"/>
                </a:solidFill>
              </a:rPr>
              <a:t> </a:t>
            </a:r>
            <a:r>
              <a:rPr lang="en-IE" dirty="0" smtClean="0">
                <a:solidFill>
                  <a:schemeClr val="accent3"/>
                </a:solidFill>
              </a:rPr>
              <a:t>( </a:t>
            </a:r>
            <a:r>
              <a:rPr lang="en-IE" dirty="0">
                <a:solidFill>
                  <a:schemeClr val="accent3"/>
                </a:solidFill>
              </a:rPr>
              <a:t>(</a:t>
            </a:r>
            <a:r>
              <a:rPr lang="en-IE" dirty="0">
                <a:solidFill>
                  <a:schemeClr val="accent6">
                    <a:lumMod val="75000"/>
                  </a:schemeClr>
                </a:solidFill>
              </a:rPr>
              <a:t>Computer</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Graph</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Model</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Network</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Networking</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OR </a:t>
            </a:r>
            <a:r>
              <a:rPr lang="en-IE" dirty="0">
                <a:solidFill>
                  <a:schemeClr val="accent3"/>
                </a:solidFill>
              </a:rPr>
              <a:t>(</a:t>
            </a:r>
            <a:r>
              <a:rPr lang="en-IE" dirty="0" err="1">
                <a:solidFill>
                  <a:schemeClr val="accent6">
                    <a:lumMod val="75000"/>
                  </a:schemeClr>
                </a:solidFill>
              </a:rPr>
              <a:t>Bioinformatic</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r>
              <a:rPr lang="en-IE" dirty="0" smtClean="0"/>
              <a:t>OR </a:t>
            </a:r>
            <a:r>
              <a:rPr lang="en-IE" dirty="0">
                <a:solidFill>
                  <a:schemeClr val="accent3"/>
                </a:solidFill>
              </a:rPr>
              <a:t>(</a:t>
            </a:r>
            <a:r>
              <a:rPr lang="en-IE" dirty="0">
                <a:solidFill>
                  <a:schemeClr val="accent6">
                    <a:lumMod val="75000"/>
                  </a:schemeClr>
                </a:solidFill>
              </a:rPr>
              <a:t>Simulation</a:t>
            </a:r>
            <a:r>
              <a:rPr lang="en-IE" dirty="0">
                <a:solidFill>
                  <a:schemeClr val="accent3"/>
                </a:solidFill>
              </a:rPr>
              <a:t>[</a:t>
            </a:r>
            <a:r>
              <a:rPr lang="en-IE" dirty="0">
                <a:solidFill>
                  <a:schemeClr val="accent1">
                    <a:lumMod val="50000"/>
                  </a:schemeClr>
                </a:solidFill>
              </a:rPr>
              <a:t>Title</a:t>
            </a:r>
            <a:r>
              <a:rPr lang="en-IE" dirty="0">
                <a:solidFill>
                  <a:schemeClr val="accent3"/>
                </a:solidFill>
              </a:rPr>
              <a:t>]) </a:t>
            </a:r>
            <a:r>
              <a:rPr lang="en-IE" dirty="0" smtClean="0">
                <a:solidFill>
                  <a:schemeClr val="accent3"/>
                </a:solidFill>
              </a:rPr>
              <a:t>)</a:t>
            </a:r>
          </a:p>
          <a:p>
            <a:pPr marL="0" indent="0">
              <a:buNone/>
            </a:pPr>
            <a:r>
              <a:rPr lang="en-IE" dirty="0" smtClean="0"/>
              <a:t> </a:t>
            </a:r>
            <a:r>
              <a:rPr lang="en-IE" dirty="0"/>
              <a:t>AND </a:t>
            </a:r>
            <a:r>
              <a:rPr lang="en-IE" dirty="0">
                <a:solidFill>
                  <a:schemeClr val="accent3"/>
                </a:solidFill>
              </a:rPr>
              <a:t>( (</a:t>
            </a:r>
            <a:r>
              <a:rPr lang="en-IE" dirty="0">
                <a:solidFill>
                  <a:schemeClr val="accent6">
                    <a:lumMod val="75000"/>
                  </a:schemeClr>
                </a:solidFill>
              </a:rPr>
              <a:t>Association</a:t>
            </a:r>
            <a:r>
              <a:rPr lang="en-IE" dirty="0">
                <a:solidFill>
                  <a:schemeClr val="accent3"/>
                </a:solidFill>
              </a:rPr>
              <a:t>[</a:t>
            </a:r>
            <a:r>
              <a:rPr lang="en-IE" dirty="0"/>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Development</a:t>
            </a:r>
            <a:r>
              <a:rPr lang="en-IE" dirty="0">
                <a:solidFill>
                  <a:schemeClr val="accent3"/>
                </a:solidFill>
              </a:rPr>
              <a:t>[</a:t>
            </a:r>
            <a:r>
              <a:rPr lang="en-IE" dirty="0"/>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Discovery</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r>
              <a:rPr lang="en-IE" dirty="0" smtClean="0"/>
              <a:t>OR </a:t>
            </a:r>
            <a:r>
              <a:rPr lang="en-IE" dirty="0">
                <a:solidFill>
                  <a:schemeClr val="accent3"/>
                </a:solidFill>
              </a:rPr>
              <a:t>(</a:t>
            </a:r>
            <a:r>
              <a:rPr lang="en-IE" dirty="0">
                <a:solidFill>
                  <a:schemeClr val="accent6">
                    <a:lumMod val="75000"/>
                  </a:schemeClr>
                </a:solidFill>
              </a:rPr>
              <a:t>Prediction</a:t>
            </a:r>
            <a:r>
              <a:rPr lang="en-IE" dirty="0">
                <a:solidFill>
                  <a:schemeClr val="accent3"/>
                </a:solidFill>
              </a:rPr>
              <a:t>[</a:t>
            </a:r>
            <a:r>
              <a:rPr lang="en-IE" dirty="0"/>
              <a:t>Title</a:t>
            </a:r>
            <a:r>
              <a:rPr lang="en-IE" dirty="0">
                <a:solidFill>
                  <a:schemeClr val="accent3"/>
                </a:solidFill>
              </a:rPr>
              <a:t>])</a:t>
            </a:r>
            <a:r>
              <a:rPr lang="en-IE" dirty="0"/>
              <a:t> 	</a:t>
            </a:r>
            <a:r>
              <a:rPr lang="en-IE" dirty="0" smtClean="0"/>
              <a:t>OR </a:t>
            </a:r>
            <a:r>
              <a:rPr lang="en-IE" dirty="0">
                <a:solidFill>
                  <a:schemeClr val="accent3"/>
                </a:solidFill>
              </a:rPr>
              <a:t>(</a:t>
            </a:r>
            <a:r>
              <a:rPr lang="en-IE" dirty="0">
                <a:solidFill>
                  <a:schemeClr val="accent6">
                    <a:lumMod val="75000"/>
                  </a:schemeClr>
                </a:solidFill>
              </a:rPr>
              <a:t>Functional</a:t>
            </a:r>
            <a:r>
              <a:rPr lang="en-IE" dirty="0">
                <a:solidFill>
                  <a:schemeClr val="accent3"/>
                </a:solidFill>
              </a:rPr>
              <a:t>[</a:t>
            </a:r>
            <a:r>
              <a:rPr lang="en-IE" dirty="0"/>
              <a:t>Title</a:t>
            </a:r>
            <a:r>
              <a:rPr lang="en-IE" dirty="0">
                <a:solidFill>
                  <a:schemeClr val="accent3"/>
                </a:solidFill>
              </a:rPr>
              <a:t>])</a:t>
            </a:r>
            <a:r>
              <a:rPr lang="en-IE" dirty="0"/>
              <a:t> </a:t>
            </a:r>
            <a:endParaRPr lang="en-IE" dirty="0" smtClean="0"/>
          </a:p>
          <a:p>
            <a:pPr marL="0" indent="0">
              <a:buNone/>
            </a:pPr>
            <a:r>
              <a:rPr lang="en-IE" dirty="0"/>
              <a:t>	</a:t>
            </a:r>
            <a:r>
              <a:rPr lang="en-IE" dirty="0" smtClean="0"/>
              <a:t>OR </a:t>
            </a:r>
            <a:r>
              <a:rPr lang="en-IE" dirty="0">
                <a:solidFill>
                  <a:schemeClr val="accent3"/>
                </a:solidFill>
              </a:rPr>
              <a:t>(</a:t>
            </a:r>
            <a:r>
              <a:rPr lang="en-IE" dirty="0">
                <a:solidFill>
                  <a:schemeClr val="accent6">
                    <a:lumMod val="75000"/>
                  </a:schemeClr>
                </a:solidFill>
              </a:rPr>
              <a:t>Identification</a:t>
            </a:r>
            <a:r>
              <a:rPr lang="en-IE" dirty="0">
                <a:solidFill>
                  <a:schemeClr val="accent3"/>
                </a:solidFill>
              </a:rPr>
              <a:t>[</a:t>
            </a:r>
            <a:r>
              <a:rPr lang="en-IE" dirty="0"/>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Inference</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r>
              <a:rPr lang="en-IE" dirty="0" smtClean="0"/>
              <a:t>	OR </a:t>
            </a:r>
            <a:r>
              <a:rPr lang="en-IE" dirty="0">
                <a:solidFill>
                  <a:schemeClr val="accent3"/>
                </a:solidFill>
              </a:rPr>
              <a:t>(</a:t>
            </a:r>
            <a:r>
              <a:rPr lang="en-IE" dirty="0">
                <a:solidFill>
                  <a:schemeClr val="accent6">
                    <a:lumMod val="75000"/>
                  </a:schemeClr>
                </a:solidFill>
              </a:rPr>
              <a:t>Regulatory</a:t>
            </a:r>
            <a:r>
              <a:rPr lang="en-IE" dirty="0"/>
              <a:t> </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Signature</a:t>
            </a:r>
            <a:r>
              <a:rPr lang="en-IE" dirty="0">
                <a:solidFill>
                  <a:schemeClr val="accent3"/>
                </a:solidFill>
              </a:rPr>
              <a:t>[</a:t>
            </a:r>
            <a:r>
              <a:rPr lang="en-IE" dirty="0">
                <a:solidFill>
                  <a:schemeClr val="accent1">
                    <a:lumMod val="50000"/>
                  </a:schemeClr>
                </a:solidFill>
              </a:rPr>
              <a:t>Title</a:t>
            </a:r>
            <a:r>
              <a:rPr lang="en-IE" dirty="0">
                <a:solidFill>
                  <a:schemeClr val="accent3"/>
                </a:solidFill>
              </a:rPr>
              <a:t>]) </a:t>
            </a:r>
            <a:r>
              <a:rPr lang="en-IE" dirty="0" smtClean="0">
                <a:solidFill>
                  <a:schemeClr val="accent3"/>
                </a:solidFill>
              </a:rPr>
              <a:t>)</a:t>
            </a:r>
            <a:endParaRPr lang="en-IE" dirty="0">
              <a:solidFill>
                <a:schemeClr val="accent3"/>
              </a:solidFill>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41</a:t>
            </a:fld>
            <a:endParaRPr lang="en-IE"/>
          </a:p>
        </p:txBody>
      </p:sp>
    </p:spTree>
    <p:extLst>
      <p:ext uri="{BB962C8B-B14F-4D97-AF65-F5344CB8AC3E}">
        <p14:creationId xmlns:p14="http://schemas.microsoft.com/office/powerpoint/2010/main" val="7615752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12"/>
          </p:nvPr>
        </p:nvSpPr>
        <p:spPr/>
        <p:txBody>
          <a:bodyPr/>
          <a:lstStyle/>
          <a:p>
            <a:fld id="{0BCC9DF3-A57B-4383-B029-339E20DB8691}" type="slidenum">
              <a:rPr lang="en-IE" smtClean="0"/>
              <a:t>42</a:t>
            </a:fld>
            <a:endParaRPr lang="en-IE"/>
          </a:p>
        </p:txBody>
      </p:sp>
      <p:graphicFrame>
        <p:nvGraphicFramePr>
          <p:cNvPr id="4" name="Table 3"/>
          <p:cNvGraphicFramePr>
            <a:graphicFrameLocks noGrp="1"/>
          </p:cNvGraphicFramePr>
          <p:nvPr>
            <p:extLst/>
          </p:nvPr>
        </p:nvGraphicFramePr>
        <p:xfrm>
          <a:off x="323556" y="154744"/>
          <a:ext cx="11310425" cy="6695921"/>
        </p:xfrm>
        <a:graphic>
          <a:graphicData uri="http://schemas.openxmlformats.org/drawingml/2006/table">
            <a:tbl>
              <a:tblPr firstRow="1">
                <a:tableStyleId>{5C22544A-7EE6-4342-B048-85BDC9FD1C3A}</a:tableStyleId>
              </a:tblPr>
              <a:tblGrid>
                <a:gridCol w="1118803">
                  <a:extLst>
                    <a:ext uri="{9D8B030D-6E8A-4147-A177-3AD203B41FA5}">
                      <a16:colId xmlns:a16="http://schemas.microsoft.com/office/drawing/2014/main" val="452753575"/>
                    </a:ext>
                  </a:extLst>
                </a:gridCol>
                <a:gridCol w="860429">
                  <a:extLst>
                    <a:ext uri="{9D8B030D-6E8A-4147-A177-3AD203B41FA5}">
                      <a16:colId xmlns:a16="http://schemas.microsoft.com/office/drawing/2014/main" val="3298469062"/>
                    </a:ext>
                  </a:extLst>
                </a:gridCol>
                <a:gridCol w="8469444">
                  <a:extLst>
                    <a:ext uri="{9D8B030D-6E8A-4147-A177-3AD203B41FA5}">
                      <a16:colId xmlns:a16="http://schemas.microsoft.com/office/drawing/2014/main" val="2978198175"/>
                    </a:ext>
                  </a:extLst>
                </a:gridCol>
                <a:gridCol w="861749">
                  <a:extLst>
                    <a:ext uri="{9D8B030D-6E8A-4147-A177-3AD203B41FA5}">
                      <a16:colId xmlns:a16="http://schemas.microsoft.com/office/drawing/2014/main" val="2240399093"/>
                    </a:ext>
                  </a:extLst>
                </a:gridCol>
              </a:tblGrid>
              <a:tr h="717453">
                <a:tc>
                  <a:txBody>
                    <a:bodyPr/>
                    <a:lstStyle/>
                    <a:p>
                      <a:pPr algn="ctr" fontAlgn="b"/>
                      <a:r>
                        <a:rPr lang="en-IE" sz="1800" u="none" strike="noStrike" dirty="0">
                          <a:effectLst/>
                        </a:rPr>
                        <a:t>PubMed ID</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Year</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Title</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Cites</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223661655"/>
                  </a:ext>
                </a:extLst>
              </a:tr>
              <a:tr h="719787">
                <a:tc>
                  <a:txBody>
                    <a:bodyPr/>
                    <a:lstStyle/>
                    <a:p>
                      <a:pPr algn="ctr" fontAlgn="b"/>
                      <a:r>
                        <a:rPr lang="en-IE" sz="1800" u="none" strike="noStrike" dirty="0">
                          <a:effectLst/>
                        </a:rPr>
                        <a:t>32117922</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a:effectLst/>
                        </a:rPr>
                        <a:t>2020</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Computational Study of Potential miRNA-Disease Association Inference Based on Ensemble Learning and Kernel Ridge Regression.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8</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507630360"/>
                  </a:ext>
                </a:extLst>
              </a:tr>
              <a:tr h="1009246">
                <a:tc>
                  <a:txBody>
                    <a:bodyPr/>
                    <a:lstStyle/>
                    <a:p>
                      <a:pPr algn="ctr" fontAlgn="b"/>
                      <a:r>
                        <a:rPr lang="en-IE" sz="1800" u="none" strike="noStrike" dirty="0">
                          <a:effectLst/>
                        </a:rPr>
                        <a:t>30186308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Novel Computational Method for the Identification of Potential miRNA-Disease Association Based on Symmetric Non-negative Matrix Factorization and </a:t>
                      </a:r>
                      <a:r>
                        <a:rPr lang="en-IE" sz="1800" u="none" strike="noStrike" dirty="0" err="1">
                          <a:effectLst/>
                        </a:rPr>
                        <a:t>Kronecker</a:t>
                      </a:r>
                      <a:r>
                        <a:rPr lang="en-IE" sz="1800" u="none" strike="noStrike" dirty="0">
                          <a:effectLst/>
                        </a:rPr>
                        <a:t> Regularized Least Square.</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15</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1991597909"/>
                  </a:ext>
                </a:extLst>
              </a:tr>
              <a:tr h="673587">
                <a:tc>
                  <a:txBody>
                    <a:bodyPr/>
                    <a:lstStyle/>
                    <a:p>
                      <a:pPr algn="ctr" fontAlgn="b"/>
                      <a:r>
                        <a:rPr lang="en-IE" sz="1800" u="none" strike="noStrike" dirty="0">
                          <a:effectLst/>
                        </a:rPr>
                        <a:t>28339468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2017</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PBMDA: A novel and effective path-based computational model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139</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606864393"/>
                  </a:ext>
                </a:extLst>
              </a:tr>
              <a:tr h="673587">
                <a:tc>
                  <a:txBody>
                    <a:bodyPr/>
                    <a:lstStyle/>
                    <a:p>
                      <a:pPr algn="ctr" fontAlgn="b"/>
                      <a:r>
                        <a:rPr lang="en-IE" sz="1800" u="none" strike="noStrike">
                          <a:effectLst/>
                        </a:rPr>
                        <a:t>31369383</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2021</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Fast Linear </a:t>
                      </a:r>
                      <a:r>
                        <a:rPr lang="en-IE" sz="1800" u="none" strike="noStrike" dirty="0" err="1">
                          <a:effectLst/>
                        </a:rPr>
                        <a:t>Neighborhood</a:t>
                      </a:r>
                      <a:r>
                        <a:rPr lang="en-IE" sz="1800" u="none" strike="noStrike" dirty="0">
                          <a:effectLst/>
                        </a:rPr>
                        <a:t> Similarity-Based Network Link Inference Method to Predict MicroRNA-Disease Associations.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33</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131755677"/>
                  </a:ext>
                </a:extLst>
              </a:tr>
              <a:tr h="673587">
                <a:tc>
                  <a:txBody>
                    <a:bodyPr/>
                    <a:lstStyle/>
                    <a:p>
                      <a:pPr algn="ctr" fontAlgn="b"/>
                      <a:r>
                        <a:rPr lang="en-IE" sz="1800" u="none" strike="noStrike">
                          <a:effectLst/>
                        </a:rPr>
                        <a:t>32484539</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2020</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err="1">
                          <a:effectLst/>
                        </a:rPr>
                        <a:t>miRNet</a:t>
                      </a:r>
                      <a:r>
                        <a:rPr lang="en-IE" sz="1800" u="none" strike="noStrike" dirty="0">
                          <a:effectLst/>
                        </a:rPr>
                        <a:t> 2.0: network-based visual analytics for miRNA functional analysis and systems biology.</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87</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585679300"/>
                  </a:ext>
                </a:extLst>
              </a:tr>
              <a:tr h="673587">
                <a:tc>
                  <a:txBody>
                    <a:bodyPr/>
                    <a:lstStyle/>
                    <a:p>
                      <a:pPr algn="ctr" fontAlgn="b"/>
                      <a:r>
                        <a:rPr lang="en-IE" sz="1800" u="none" strike="noStrike">
                          <a:effectLst/>
                        </a:rPr>
                        <a:t>31684860</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2019</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MIENTURNET: an interactive web tool for microRNA-target enrichment and network-based analysis.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45</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4129094486"/>
                  </a:ext>
                </a:extLst>
              </a:tr>
              <a:tr h="673587">
                <a:tc>
                  <a:txBody>
                    <a:bodyPr/>
                    <a:lstStyle/>
                    <a:p>
                      <a:pPr algn="ctr" fontAlgn="b"/>
                      <a:r>
                        <a:rPr lang="en-IE" sz="1800" u="none" strike="noStrike">
                          <a:effectLst/>
                        </a:rPr>
                        <a:t>30142158</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MDHGI: Matrix Decomposition and Heterogeneous Graph Inference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112</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439977828"/>
                  </a:ext>
                </a:extLst>
              </a:tr>
              <a:tr h="440750">
                <a:tc>
                  <a:txBody>
                    <a:bodyPr/>
                    <a:lstStyle/>
                    <a:p>
                      <a:pPr algn="ctr" fontAlgn="b"/>
                      <a:r>
                        <a:rPr lang="en-IE" sz="1800" u="none" strike="noStrike">
                          <a:effectLst/>
                        </a:rPr>
                        <a:t>29701758</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BNPMDA: Bipartite Network Projection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110</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469309326"/>
                  </a:ext>
                </a:extLst>
              </a:tr>
              <a:tr h="440750">
                <a:tc>
                  <a:txBody>
                    <a:bodyPr/>
                    <a:lstStyle/>
                    <a:p>
                      <a:pPr algn="ctr" fontAlgn="b"/>
                      <a:r>
                        <a:rPr lang="en-IE" sz="1800" u="none" strike="noStrike">
                          <a:effectLst/>
                        </a:rPr>
                        <a:t>27795564</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2016</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network-biology perspective of microRNA function and dysfunction in cancer.</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270</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1657084901"/>
                  </a:ext>
                </a:extLst>
              </a:tr>
            </a:tbl>
          </a:graphicData>
        </a:graphic>
      </p:graphicFrame>
    </p:spTree>
    <p:extLst>
      <p:ext uri="{BB962C8B-B14F-4D97-AF65-F5344CB8AC3E}">
        <p14:creationId xmlns:p14="http://schemas.microsoft.com/office/powerpoint/2010/main" val="3263664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Already reviewed literature</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43</a:t>
            </a:fld>
            <a:endParaRPr lang="en-IE"/>
          </a:p>
        </p:txBody>
      </p:sp>
      <p:graphicFrame>
        <p:nvGraphicFramePr>
          <p:cNvPr id="4" name="Table 3"/>
          <p:cNvGraphicFramePr>
            <a:graphicFrameLocks noGrp="1"/>
          </p:cNvGraphicFramePr>
          <p:nvPr>
            <p:extLst/>
          </p:nvPr>
        </p:nvGraphicFramePr>
        <p:xfrm>
          <a:off x="295421" y="1789895"/>
          <a:ext cx="11310425" cy="4467247"/>
        </p:xfrm>
        <a:graphic>
          <a:graphicData uri="http://schemas.openxmlformats.org/drawingml/2006/table">
            <a:tbl>
              <a:tblPr firstRow="1">
                <a:tableStyleId>{5C22544A-7EE6-4342-B048-85BDC9FD1C3A}</a:tableStyleId>
              </a:tblPr>
              <a:tblGrid>
                <a:gridCol w="2138290">
                  <a:extLst>
                    <a:ext uri="{9D8B030D-6E8A-4147-A177-3AD203B41FA5}">
                      <a16:colId xmlns:a16="http://schemas.microsoft.com/office/drawing/2014/main" val="452753575"/>
                    </a:ext>
                  </a:extLst>
                </a:gridCol>
                <a:gridCol w="928468">
                  <a:extLst>
                    <a:ext uri="{9D8B030D-6E8A-4147-A177-3AD203B41FA5}">
                      <a16:colId xmlns:a16="http://schemas.microsoft.com/office/drawing/2014/main" val="3298469062"/>
                    </a:ext>
                  </a:extLst>
                </a:gridCol>
                <a:gridCol w="7381918">
                  <a:extLst>
                    <a:ext uri="{9D8B030D-6E8A-4147-A177-3AD203B41FA5}">
                      <a16:colId xmlns:a16="http://schemas.microsoft.com/office/drawing/2014/main" val="2978198175"/>
                    </a:ext>
                  </a:extLst>
                </a:gridCol>
                <a:gridCol w="861749">
                  <a:extLst>
                    <a:ext uri="{9D8B030D-6E8A-4147-A177-3AD203B41FA5}">
                      <a16:colId xmlns:a16="http://schemas.microsoft.com/office/drawing/2014/main" val="2240399093"/>
                    </a:ext>
                  </a:extLst>
                </a:gridCol>
              </a:tblGrid>
              <a:tr h="717453">
                <a:tc>
                  <a:txBody>
                    <a:bodyPr/>
                    <a:lstStyle/>
                    <a:p>
                      <a:pPr algn="ctr" fontAlgn="b"/>
                      <a:r>
                        <a:rPr lang="en-IE" sz="1800" u="none" strike="noStrike" dirty="0" smtClean="0">
                          <a:effectLst/>
                        </a:rPr>
                        <a:t>Authors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Year</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Title</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Cites</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223661655"/>
                  </a:ext>
                </a:extLst>
              </a:tr>
              <a:tr h="719787">
                <a:tc>
                  <a:txBody>
                    <a:bodyPr/>
                    <a:lstStyle/>
                    <a:p>
                      <a:pPr algn="ctr" fontAlgn="b"/>
                      <a:r>
                        <a:rPr lang="en-IE" sz="1800" b="0" i="0" kern="1200" dirty="0" smtClean="0">
                          <a:solidFill>
                            <a:schemeClr val="dk1"/>
                          </a:solidFill>
                          <a:effectLst/>
                          <a:latin typeface="+mn-lt"/>
                          <a:ea typeface="+mn-ea"/>
                          <a:cs typeface="+mn-cs"/>
                        </a:rPr>
                        <a:t>Xing Chen, [...], and </a:t>
                      </a:r>
                      <a:r>
                        <a:rPr lang="en-IE" sz="1800" b="0" i="0" kern="1200" dirty="0" err="1" smtClean="0">
                          <a:solidFill>
                            <a:schemeClr val="dk1"/>
                          </a:solidFill>
                          <a:effectLst/>
                          <a:latin typeface="+mn-lt"/>
                          <a:ea typeface="+mn-ea"/>
                          <a:cs typeface="+mn-cs"/>
                        </a:rPr>
                        <a:t>Gui</a:t>
                      </a:r>
                      <a:r>
                        <a:rPr lang="en-IE" sz="1800" b="0" i="0" kern="1200" dirty="0" smtClean="0">
                          <a:solidFill>
                            <a:schemeClr val="dk1"/>
                          </a:solidFill>
                          <a:effectLst/>
                          <a:latin typeface="+mn-lt"/>
                          <a:ea typeface="+mn-ea"/>
                          <a:cs typeface="+mn-cs"/>
                        </a:rPr>
                        <a:t>-Ying Yan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2016</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r>
                        <a:rPr lang="en-IE" sz="1800" b="0" i="0" kern="1200" dirty="0" smtClean="0">
                          <a:solidFill>
                            <a:schemeClr val="dk1"/>
                          </a:solidFill>
                          <a:effectLst/>
                          <a:latin typeface="+mn-lt"/>
                          <a:ea typeface="+mn-ea"/>
                          <a:cs typeface="+mn-cs"/>
                        </a:rPr>
                        <a:t>HGIMDA: Heterogeneous graph inference for miRNA-disease association prediction</a:t>
                      </a:r>
                      <a:r>
                        <a:rPr lang="en-IE" sz="1800" u="none" strike="noStrike" dirty="0" smtClean="0">
                          <a:effectLst/>
                        </a:rPr>
                        <a:t>.</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107</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507630360"/>
                  </a:ext>
                </a:extLst>
              </a:tr>
              <a:tr h="1009246">
                <a:tc>
                  <a:txBody>
                    <a:bodyPr/>
                    <a:lstStyle/>
                    <a:p>
                      <a:pPr algn="ctr" fontAlgn="b"/>
                      <a:r>
                        <a:rPr lang="en-IE" sz="1800" b="0" i="0" kern="1200" dirty="0" err="1" smtClean="0">
                          <a:solidFill>
                            <a:schemeClr val="dk1"/>
                          </a:solidFill>
                          <a:effectLst/>
                          <a:latin typeface="+mn-lt"/>
                          <a:ea typeface="+mn-ea"/>
                          <a:cs typeface="+mn-cs"/>
                        </a:rPr>
                        <a:t>Sanghamitra</a:t>
                      </a:r>
                      <a:r>
                        <a:rPr lang="en-IE" sz="1800" b="0" i="0" kern="1200" dirty="0" smtClean="0">
                          <a:solidFill>
                            <a:schemeClr val="dk1"/>
                          </a:solidFill>
                          <a:effectLst/>
                          <a:latin typeface="+mn-lt"/>
                          <a:ea typeface="+mn-ea"/>
                          <a:cs typeface="+mn-cs"/>
                        </a:rPr>
                        <a:t> </a:t>
                      </a:r>
                      <a:r>
                        <a:rPr lang="en-IE" sz="1800" b="0" i="0" kern="1200" dirty="0" err="1" smtClean="0">
                          <a:solidFill>
                            <a:schemeClr val="dk1"/>
                          </a:solidFill>
                          <a:effectLst/>
                          <a:latin typeface="+mn-lt"/>
                          <a:ea typeface="+mn-ea"/>
                          <a:cs typeface="+mn-cs"/>
                        </a:rPr>
                        <a:t>Bandyopadhyay</a:t>
                      </a:r>
                      <a:r>
                        <a:rPr lang="en-IE" sz="1800" b="0" i="0" kern="1200" dirty="0" smtClean="0">
                          <a:solidFill>
                            <a:schemeClr val="dk1"/>
                          </a:solidFill>
                          <a:effectLst/>
                          <a:latin typeface="+mn-lt"/>
                          <a:ea typeface="+mn-ea"/>
                          <a:cs typeface="+mn-cs"/>
                        </a:rPr>
                        <a:t>, [...], and Michael Q Zhang</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2010</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r>
                        <a:rPr lang="en-IE" sz="1800" b="0" i="0" kern="1200" dirty="0" smtClean="0">
                          <a:solidFill>
                            <a:schemeClr val="dk1"/>
                          </a:solidFill>
                          <a:effectLst/>
                          <a:latin typeface="+mn-lt"/>
                          <a:ea typeface="+mn-ea"/>
                          <a:cs typeface="+mn-cs"/>
                        </a:rPr>
                        <a:t>Development of the human cancer microRNA network</a:t>
                      </a:r>
                      <a:endParaRPr lang="en-IE" sz="1800" b="0" i="0" kern="1200" dirty="0">
                        <a:solidFill>
                          <a:schemeClr val="dk1"/>
                        </a:solidFill>
                        <a:effectLst/>
                        <a:latin typeface="+mn-lt"/>
                        <a:ea typeface="+mn-ea"/>
                        <a:cs typeface="+mn-cs"/>
                      </a:endParaRPr>
                    </a:p>
                  </a:txBody>
                  <a:tcPr marL="1851" marR="1851" marT="1851" marB="0" anchor="ctr"/>
                </a:tc>
                <a:tc>
                  <a:txBody>
                    <a:bodyPr/>
                    <a:lstStyle/>
                    <a:p>
                      <a:pPr algn="ctr" fontAlgn="b"/>
                      <a:r>
                        <a:rPr lang="en-IE" sz="1800" u="none" strike="noStrike" dirty="0" smtClean="0">
                          <a:effectLst/>
                        </a:rPr>
                        <a:t>100</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1991597909"/>
                  </a:ext>
                </a:extLst>
              </a:tr>
              <a:tr h="673587">
                <a:tc>
                  <a:txBody>
                    <a:bodyPr/>
                    <a:lstStyle/>
                    <a:p>
                      <a:pPr algn="ctr" fontAlgn="b"/>
                      <a:r>
                        <a:rPr lang="en-IE" sz="1800" u="none" strike="noStrike" dirty="0" smtClean="0">
                          <a:effectLst/>
                        </a:rPr>
                        <a:t>Dong Wang, […], </a:t>
                      </a:r>
                      <a:r>
                        <a:rPr lang="en-IE" sz="1800" u="none" strike="noStrike" dirty="0" err="1" smtClean="0">
                          <a:effectLst/>
                        </a:rPr>
                        <a:t>Qinghua</a:t>
                      </a:r>
                      <a:r>
                        <a:rPr lang="en-IE" sz="1800" u="none" strike="noStrike" dirty="0" smtClean="0">
                          <a:effectLst/>
                        </a:rPr>
                        <a:t> Cui</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2010</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lgn="l" fontAlgn="b"/>
                      <a:r>
                        <a:rPr lang="en-IE" sz="1800" u="none" strike="noStrike" dirty="0" smtClean="0">
                          <a:effectLst/>
                        </a:rPr>
                        <a:t>Inferring the human microRNA functional similarity and functional network based on microRNA-associated diseases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234</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606864393"/>
                  </a:ext>
                </a:extLst>
              </a:tr>
              <a:tr h="673587">
                <a:tc>
                  <a:txBody>
                    <a:bodyPr/>
                    <a:lstStyle/>
                    <a:p>
                      <a:pPr algn="ctr" fontAlgn="b"/>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lgn="l" fontAlgn="b"/>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131755677"/>
                  </a:ext>
                </a:extLst>
              </a:tr>
              <a:tr h="673587">
                <a:tc>
                  <a:txBody>
                    <a:bodyPr/>
                    <a:lstStyle/>
                    <a:p>
                      <a:pPr algn="ctr" fontAlgn="b"/>
                      <a:r>
                        <a:rPr lang="en-IE" sz="1800" b="0" i="0" kern="1200" dirty="0" smtClean="0">
                          <a:solidFill>
                            <a:schemeClr val="dk1"/>
                          </a:solidFill>
                          <a:effectLst/>
                          <a:latin typeface="+mn-lt"/>
                          <a:ea typeface="+mn-ea"/>
                          <a:cs typeface="+mn-cs"/>
                        </a:rPr>
                        <a:t>Xing Chen, […], Li Huang2</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lgn="l" fontAlgn="b"/>
                      <a:r>
                        <a:rPr lang="en-IE" sz="1800" u="none" strike="noStrike" dirty="0" smtClean="0">
                          <a:effectLst/>
                        </a:rPr>
                        <a:t>MDHGI: Matrix Decomposition and Heterogeneous Graph Inference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US" sz="1800" b="0" i="0" u="none" strike="noStrike" dirty="0" smtClean="0">
                          <a:solidFill>
                            <a:schemeClr val="dk1"/>
                          </a:solidFill>
                          <a:effectLst/>
                          <a:latin typeface="+mn-lt"/>
                        </a:rPr>
                        <a:t>114</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585679300"/>
                  </a:ext>
                </a:extLst>
              </a:tr>
            </a:tbl>
          </a:graphicData>
        </a:graphic>
      </p:graphicFrame>
    </p:spTree>
    <p:extLst>
      <p:ext uri="{BB962C8B-B14F-4D97-AF65-F5344CB8AC3E}">
        <p14:creationId xmlns:p14="http://schemas.microsoft.com/office/powerpoint/2010/main" val="581065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approaches</a:t>
            </a:r>
            <a:endParaRPr lang="en-IE" dirty="0"/>
          </a:p>
        </p:txBody>
      </p:sp>
      <p:sp>
        <p:nvSpPr>
          <p:cNvPr id="5" name="Content Placeholder 4"/>
          <p:cNvSpPr>
            <a:spLocks noGrp="1"/>
          </p:cNvSpPr>
          <p:nvPr>
            <p:ph idx="1"/>
          </p:nvPr>
        </p:nvSpPr>
        <p:spPr/>
        <p:txBody>
          <a:bodyPr/>
          <a:lstStyle/>
          <a:p>
            <a:r>
              <a:rPr lang="en-US" dirty="0" smtClean="0"/>
              <a:t>Interaction </a:t>
            </a:r>
            <a:r>
              <a:rPr lang="en-US" dirty="0"/>
              <a:t>m</a:t>
            </a:r>
            <a:r>
              <a:rPr lang="en-US" dirty="0" smtClean="0"/>
              <a:t>iRNA-Disease</a:t>
            </a:r>
          </a:p>
          <a:p>
            <a:pPr lvl="1"/>
            <a:r>
              <a:rPr lang="en-US" dirty="0" smtClean="0"/>
              <a:t>HMDD</a:t>
            </a:r>
          </a:p>
          <a:p>
            <a:pPr lvl="1"/>
            <a:r>
              <a:rPr lang="en-US" dirty="0" smtClean="0"/>
              <a:t>Semantics</a:t>
            </a:r>
          </a:p>
          <a:p>
            <a:pPr lvl="1"/>
            <a:r>
              <a:rPr lang="en-US" dirty="0" err="1" smtClean="0"/>
              <a:t>MeSH</a:t>
            </a:r>
            <a:endParaRPr lang="en-US" dirty="0" smtClean="0"/>
          </a:p>
          <a:p>
            <a:pPr lvl="1"/>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44</a:t>
            </a:fld>
            <a:endParaRPr lang="en-IE"/>
          </a:p>
        </p:txBody>
      </p:sp>
    </p:spTree>
    <p:extLst>
      <p:ext uri="{BB962C8B-B14F-4D97-AF65-F5344CB8AC3E}">
        <p14:creationId xmlns:p14="http://schemas.microsoft.com/office/powerpoint/2010/main" val="33122899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45</a:t>
            </a:fld>
            <a:endParaRPr lang="en-IE"/>
          </a:p>
        </p:txBody>
      </p:sp>
      <p:pic>
        <p:nvPicPr>
          <p:cNvPr id="2050" name="Picture 2" descr="https://www.ncbi.nlm.nih.gov/pmc/articles/instance/6126877/bin/pcbi.1006418.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60" y="1140379"/>
            <a:ext cx="4585238" cy="478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1408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In DAG(D</a:t>
            </a:r>
            <a:r>
              <a:rPr lang="en-IE" dirty="0"/>
              <a:t>),</a:t>
            </a:r>
            <a:r>
              <a:rPr lang="en-IE" dirty="0" smtClean="0"/>
              <a:t>the contribution of disease d to the semantic value of disease D was defined as</a:t>
            </a:r>
            <a:r>
              <a:rPr lang="en-IE" dirty="0"/>
              <a:t>:</a:t>
            </a:r>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46</a:t>
            </a:fld>
            <a:endParaRPr lang="en-IE"/>
          </a:p>
        </p:txBody>
      </p:sp>
      <p:pic>
        <p:nvPicPr>
          <p:cNvPr id="5" name="Picture 4"/>
          <p:cNvPicPr>
            <a:picLocks noChangeAspect="1"/>
          </p:cNvPicPr>
          <p:nvPr/>
        </p:nvPicPr>
        <p:blipFill>
          <a:blip r:embed="rId2"/>
          <a:stretch>
            <a:fillRect/>
          </a:stretch>
        </p:blipFill>
        <p:spPr>
          <a:xfrm>
            <a:off x="1627133" y="2942608"/>
            <a:ext cx="8527809" cy="1348038"/>
          </a:xfrm>
          <a:prstGeom prst="rect">
            <a:avLst/>
          </a:prstGeom>
        </p:spPr>
      </p:pic>
    </p:spTree>
    <p:extLst>
      <p:ext uri="{BB962C8B-B14F-4D97-AF65-F5344CB8AC3E}">
        <p14:creationId xmlns:p14="http://schemas.microsoft.com/office/powerpoint/2010/main" val="999075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47</a:t>
            </a:fld>
            <a:endParaRPr lang="en-IE"/>
          </a:p>
        </p:txBody>
      </p:sp>
      <p:pic>
        <p:nvPicPr>
          <p:cNvPr id="5" name="Picture 4"/>
          <p:cNvPicPr>
            <a:picLocks noChangeAspect="1"/>
          </p:cNvPicPr>
          <p:nvPr/>
        </p:nvPicPr>
        <p:blipFill>
          <a:blip r:embed="rId2"/>
          <a:stretch>
            <a:fillRect/>
          </a:stretch>
        </p:blipFill>
        <p:spPr>
          <a:xfrm>
            <a:off x="273271" y="365125"/>
            <a:ext cx="11377233" cy="5699473"/>
          </a:xfrm>
          <a:prstGeom prst="rect">
            <a:avLst/>
          </a:prstGeom>
        </p:spPr>
      </p:pic>
    </p:spTree>
    <p:extLst>
      <p:ext uri="{BB962C8B-B14F-4D97-AF65-F5344CB8AC3E}">
        <p14:creationId xmlns:p14="http://schemas.microsoft.com/office/powerpoint/2010/main" val="3245426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48</a:t>
            </a:fld>
            <a:endParaRPr lang="en-IE"/>
          </a:p>
        </p:txBody>
      </p:sp>
      <p:pic>
        <p:nvPicPr>
          <p:cNvPr id="5" name="Picture 4"/>
          <p:cNvPicPr>
            <a:picLocks noChangeAspect="1"/>
          </p:cNvPicPr>
          <p:nvPr/>
        </p:nvPicPr>
        <p:blipFill>
          <a:blip r:embed="rId2"/>
          <a:stretch>
            <a:fillRect/>
          </a:stretch>
        </p:blipFill>
        <p:spPr>
          <a:xfrm>
            <a:off x="247723" y="510067"/>
            <a:ext cx="11696553" cy="5370228"/>
          </a:xfrm>
          <a:prstGeom prst="rect">
            <a:avLst/>
          </a:prstGeom>
        </p:spPr>
      </p:pic>
    </p:spTree>
    <p:extLst>
      <p:ext uri="{BB962C8B-B14F-4D97-AF65-F5344CB8AC3E}">
        <p14:creationId xmlns:p14="http://schemas.microsoft.com/office/powerpoint/2010/main" val="27210389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
        <p:nvSpPr>
          <p:cNvPr id="10" name="Content Placeholder 9"/>
          <p:cNvSpPr>
            <a:spLocks noGrp="1"/>
          </p:cNvSpPr>
          <p:nvPr>
            <p:ph idx="1"/>
          </p:nvPr>
        </p:nvSpPr>
        <p:spPr/>
        <p:txBody>
          <a:bodyPr>
            <a:normAutofit/>
          </a:bodyPr>
          <a:lstStyle/>
          <a:p>
            <a:pPr>
              <a:lnSpc>
                <a:spcPct val="250000"/>
              </a:lnSpc>
            </a:pPr>
            <a:r>
              <a:rPr lang="en-US" sz="3600" b="1" dirty="0" smtClean="0">
                <a:solidFill>
                  <a:schemeClr val="tx2">
                    <a:lumMod val="75000"/>
                  </a:schemeClr>
                </a:solidFill>
                <a:latin typeface="+mn-lt"/>
              </a:rPr>
              <a:t>New</a:t>
            </a:r>
            <a:endParaRPr lang="en-US" sz="3600" b="1" dirty="0">
              <a:solidFill>
                <a:schemeClr val="tx2">
                  <a:lumMod val="75000"/>
                </a:schemeClr>
              </a:solidFill>
              <a:latin typeface="+mn-lt"/>
            </a:endParaRPr>
          </a:p>
          <a:p>
            <a:r>
              <a:rPr lang="en-US" sz="3600" b="1" dirty="0">
                <a:solidFill>
                  <a:schemeClr val="tx2">
                    <a:lumMod val="75000"/>
                  </a:schemeClr>
                </a:solidFill>
                <a:latin typeface="+mn-lt"/>
              </a:rPr>
              <a:t>Relevant</a:t>
            </a:r>
            <a:endParaRPr lang="en-IE" sz="3600" b="1" dirty="0">
              <a:solidFill>
                <a:schemeClr val="tx2">
                  <a:lumMod val="75000"/>
                </a:schemeClr>
              </a:solidFill>
              <a:latin typeface="+mn-lt"/>
            </a:endParaRPr>
          </a:p>
        </p:txBody>
      </p:sp>
      <p:sp>
        <p:nvSpPr>
          <p:cNvPr id="12" name="Rectangle 11"/>
          <p:cNvSpPr/>
          <p:nvPr/>
        </p:nvSpPr>
        <p:spPr>
          <a:xfrm>
            <a:off x="4923251" y="2533134"/>
            <a:ext cx="5599605" cy="584775"/>
          </a:xfrm>
          <a:prstGeom prst="rect">
            <a:avLst/>
          </a:prstGeom>
        </p:spPr>
        <p:txBody>
          <a:bodyPr wrap="square">
            <a:spAutoFit/>
          </a:bodyPr>
          <a:lstStyle/>
          <a:p>
            <a:r>
              <a:rPr lang="en-IE" sz="3200" dirty="0" smtClean="0">
                <a:solidFill>
                  <a:schemeClr val="tx2">
                    <a:lumMod val="75000"/>
                  </a:schemeClr>
                </a:solidFill>
                <a:latin typeface="Bernard MT Condensed" panose="02050806060905020404" pitchFamily="18" charset="0"/>
              </a:rPr>
              <a:t>Multiple Objective Optimization</a:t>
            </a:r>
          </a:p>
        </p:txBody>
      </p:sp>
      <p:sp>
        <p:nvSpPr>
          <p:cNvPr id="13" name="Rectangle 12"/>
          <p:cNvSpPr/>
          <p:nvPr/>
        </p:nvSpPr>
        <p:spPr>
          <a:xfrm>
            <a:off x="3614009" y="3400782"/>
            <a:ext cx="3368089" cy="523220"/>
          </a:xfrm>
          <a:prstGeom prst="rect">
            <a:avLst/>
          </a:prstGeom>
        </p:spPr>
        <p:txBody>
          <a:bodyPr wrap="square">
            <a:spAutoFit/>
          </a:bodyPr>
          <a:lstStyle/>
          <a:p>
            <a:r>
              <a:rPr lang="en-US" sz="2800" b="1" dirty="0" smtClean="0">
                <a:solidFill>
                  <a:schemeClr val="tx2">
                    <a:lumMod val="75000"/>
                  </a:schemeClr>
                </a:solidFill>
              </a:rPr>
              <a:t>PUBMD</a:t>
            </a:r>
            <a:endParaRPr lang="en-IE" sz="2800" dirty="0"/>
          </a:p>
        </p:txBody>
      </p:sp>
    </p:spTree>
    <p:extLst>
      <p:ext uri="{BB962C8B-B14F-4D97-AF65-F5344CB8AC3E}">
        <p14:creationId xmlns:p14="http://schemas.microsoft.com/office/powerpoint/2010/main" val="4292509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fontScale="92500"/>
          </a:bodyPr>
          <a:lstStyle/>
          <a:p>
            <a:pPr>
              <a:lnSpc>
                <a:spcPct val="200000"/>
              </a:lnSpc>
            </a:pPr>
            <a:r>
              <a:rPr lang="en-US" sz="3600" b="1" dirty="0" smtClean="0">
                <a:solidFill>
                  <a:schemeClr val="tx2">
                    <a:lumMod val="75000"/>
                  </a:schemeClr>
                </a:solidFill>
                <a:latin typeface="+mn-lt"/>
              </a:rPr>
              <a:t>Chronic </a:t>
            </a:r>
            <a:r>
              <a:rPr lang="en-US" sz="3600" b="1" dirty="0">
                <a:solidFill>
                  <a:schemeClr val="tx2">
                    <a:lumMod val="75000"/>
                  </a:schemeClr>
                </a:solidFill>
                <a:latin typeface="+mn-lt"/>
              </a:rPr>
              <a:t>inflammation</a:t>
            </a:r>
          </a:p>
          <a:p>
            <a:pPr>
              <a:lnSpc>
                <a:spcPct val="200000"/>
              </a:lnSpc>
            </a:pPr>
            <a:r>
              <a:rPr lang="en-US" sz="3600" b="1" dirty="0" smtClean="0">
                <a:solidFill>
                  <a:schemeClr val="tx2">
                    <a:lumMod val="75000"/>
                  </a:schemeClr>
                </a:solidFill>
                <a:latin typeface="+mn-lt"/>
              </a:rPr>
              <a:t>Increased </a:t>
            </a:r>
            <a:r>
              <a:rPr lang="en-US" sz="3600" b="1" dirty="0">
                <a:solidFill>
                  <a:schemeClr val="tx2">
                    <a:lumMod val="75000"/>
                  </a:schemeClr>
                </a:solidFill>
                <a:latin typeface="+mn-lt"/>
              </a:rPr>
              <a:t>reactive </a:t>
            </a:r>
            <a:r>
              <a:rPr lang="en-US" sz="3600" b="1" dirty="0" smtClean="0">
                <a:solidFill>
                  <a:schemeClr val="tx2">
                    <a:lumMod val="75000"/>
                  </a:schemeClr>
                </a:solidFill>
                <a:latin typeface="+mn-lt"/>
              </a:rPr>
              <a:t>oxygen species</a:t>
            </a:r>
          </a:p>
          <a:p>
            <a:pPr>
              <a:lnSpc>
                <a:spcPct val="200000"/>
              </a:lnSpc>
            </a:pPr>
            <a:r>
              <a:rPr lang="en-US" sz="3600" b="1" dirty="0" smtClean="0">
                <a:solidFill>
                  <a:schemeClr val="tx2">
                    <a:lumMod val="75000"/>
                  </a:schemeClr>
                </a:solidFill>
                <a:latin typeface="+mn-lt"/>
              </a:rPr>
              <a:t>Increased fibrosis of muscle</a:t>
            </a:r>
          </a:p>
          <a:p>
            <a:pPr>
              <a:lnSpc>
                <a:spcPct val="200000"/>
              </a:lnSpc>
            </a:pPr>
            <a:r>
              <a:rPr lang="en-IE" sz="3600" b="1" dirty="0" smtClean="0">
                <a:solidFill>
                  <a:schemeClr val="tx2">
                    <a:lumMod val="75000"/>
                  </a:schemeClr>
                </a:solidFill>
                <a:latin typeface="+mn-lt"/>
              </a:rPr>
              <a:t>Increased </a:t>
            </a:r>
            <a:r>
              <a:rPr lang="en-IE" sz="3600" b="1" dirty="0">
                <a:solidFill>
                  <a:schemeClr val="tx2">
                    <a:lumMod val="75000"/>
                  </a:schemeClr>
                </a:solidFill>
                <a:latin typeface="+mn-lt"/>
              </a:rPr>
              <a:t>loss of motor neurons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180992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r>
              <a:rPr lang="en-US" b="1" dirty="0">
                <a:solidFill>
                  <a:schemeClr val="tx2">
                    <a:lumMod val="75000"/>
                  </a:schemeClr>
                </a:solidFill>
              </a:rPr>
              <a:t>PUBMED</a:t>
            </a:r>
            <a:endParaRPr lang="en-US" dirty="0"/>
          </a:p>
        </p:txBody>
      </p:sp>
      <p:sp>
        <p:nvSpPr>
          <p:cNvPr id="10" name="Content Placeholder 9"/>
          <p:cNvSpPr>
            <a:spLocks noGrp="1"/>
          </p:cNvSpPr>
          <p:nvPr>
            <p:ph idx="1"/>
          </p:nvPr>
        </p:nvSpPr>
        <p:spPr>
          <a:xfrm>
            <a:off x="2636394" y="2235547"/>
            <a:ext cx="7044635" cy="3598723"/>
          </a:xfrm>
        </p:spPr>
        <p:txBody>
          <a:bodyPr>
            <a:normAutofit/>
          </a:bodyPr>
          <a:lstStyle/>
          <a:p>
            <a:pPr marL="0" indent="0">
              <a:buNone/>
            </a:pPr>
            <a:r>
              <a:rPr lang="en-IE" sz="2800" b="1" dirty="0"/>
              <a:t>(</a:t>
            </a:r>
            <a:r>
              <a:rPr lang="en-IE" sz="2800" dirty="0"/>
              <a:t>"database"</a:t>
            </a:r>
            <a:r>
              <a:rPr lang="en-IE" sz="2800" dirty="0">
                <a:solidFill>
                  <a:schemeClr val="accent1">
                    <a:lumMod val="75000"/>
                  </a:schemeClr>
                </a:solidFill>
              </a:rPr>
              <a:t>[Title]</a:t>
            </a:r>
            <a:r>
              <a:rPr lang="en-IE" sz="2800" dirty="0"/>
              <a:t>   </a:t>
            </a:r>
            <a:r>
              <a:rPr lang="en-IE" sz="2800" dirty="0">
                <a:solidFill>
                  <a:schemeClr val="accent6">
                    <a:lumMod val="75000"/>
                  </a:schemeClr>
                </a:solidFill>
              </a:rPr>
              <a:t>OR</a:t>
            </a:r>
            <a:r>
              <a:rPr lang="en-IE" sz="2800" dirty="0"/>
              <a:t>   "repository"</a:t>
            </a:r>
            <a:r>
              <a:rPr lang="en-IE" sz="2800" dirty="0">
                <a:solidFill>
                  <a:srgbClr val="0070C0"/>
                </a:solidFill>
              </a:rPr>
              <a:t>[</a:t>
            </a:r>
            <a:r>
              <a:rPr lang="en-IE" sz="2800" dirty="0">
                <a:solidFill>
                  <a:schemeClr val="accent1">
                    <a:lumMod val="75000"/>
                  </a:schemeClr>
                </a:solidFill>
              </a:rPr>
              <a:t>Title] </a:t>
            </a:r>
          </a:p>
          <a:p>
            <a:pPr marL="457200" lvl="1" indent="0">
              <a:buNone/>
            </a:pPr>
            <a:r>
              <a:rPr lang="en-IE" sz="2800" dirty="0"/>
              <a:t>                </a:t>
            </a:r>
            <a:r>
              <a:rPr lang="en-IE" sz="2800" dirty="0">
                <a:solidFill>
                  <a:schemeClr val="accent6">
                    <a:lumMod val="75000"/>
                  </a:schemeClr>
                </a:solidFill>
              </a:rPr>
              <a:t>OR</a:t>
            </a:r>
            <a:r>
              <a:rPr lang="en-IE" sz="2800" dirty="0"/>
              <a:t>    "dataset"</a:t>
            </a:r>
            <a:r>
              <a:rPr lang="en-IE" sz="2800" dirty="0">
                <a:solidFill>
                  <a:srgbClr val="0070C0"/>
                </a:solidFill>
              </a:rPr>
              <a:t>[</a:t>
            </a:r>
            <a:r>
              <a:rPr lang="en-IE" sz="2800" dirty="0">
                <a:solidFill>
                  <a:schemeClr val="accent1">
                    <a:lumMod val="75000"/>
                  </a:schemeClr>
                </a:solidFill>
              </a:rPr>
              <a:t>Title]</a:t>
            </a:r>
            <a:r>
              <a:rPr lang="en-IE" sz="2800" b="1" dirty="0"/>
              <a:t>)</a:t>
            </a:r>
            <a:r>
              <a:rPr lang="en-IE" sz="2800" dirty="0"/>
              <a:t> </a:t>
            </a:r>
          </a:p>
          <a:p>
            <a:pPr marL="457200" lvl="1" indent="0">
              <a:buNone/>
            </a:pPr>
            <a:endParaRPr lang="en-IE" sz="2800" dirty="0"/>
          </a:p>
          <a:p>
            <a:pPr marL="0" indent="0" algn="ctr">
              <a:buNone/>
            </a:pPr>
            <a:r>
              <a:rPr lang="en-IE" sz="2800" dirty="0">
                <a:solidFill>
                  <a:schemeClr val="accent6">
                    <a:lumMod val="75000"/>
                  </a:schemeClr>
                </a:solidFill>
              </a:rPr>
              <a:t>AND</a:t>
            </a:r>
            <a:r>
              <a:rPr lang="en-IE" sz="2800" dirty="0"/>
              <a:t> </a:t>
            </a:r>
          </a:p>
          <a:p>
            <a:pPr marL="0" indent="0">
              <a:buNone/>
            </a:pPr>
            <a:endParaRPr lang="en-IE" sz="2800" dirty="0"/>
          </a:p>
          <a:p>
            <a:pPr marL="0" indent="0">
              <a:buNone/>
            </a:pPr>
            <a:r>
              <a:rPr lang="en-IE" sz="2800" b="1" dirty="0"/>
              <a:t>(</a:t>
            </a:r>
            <a:r>
              <a:rPr lang="en-IE" sz="2800" dirty="0"/>
              <a:t>"miRNA"</a:t>
            </a:r>
            <a:r>
              <a:rPr lang="en-IE" sz="2800" dirty="0">
                <a:solidFill>
                  <a:srgbClr val="0070C0"/>
                </a:solidFill>
              </a:rPr>
              <a:t>[</a:t>
            </a:r>
            <a:r>
              <a:rPr lang="en-IE" sz="2800" dirty="0">
                <a:solidFill>
                  <a:schemeClr val="accent1">
                    <a:lumMod val="75000"/>
                  </a:schemeClr>
                </a:solidFill>
              </a:rPr>
              <a:t>Title]       </a:t>
            </a:r>
            <a:r>
              <a:rPr lang="en-IE" sz="2800" dirty="0">
                <a:solidFill>
                  <a:schemeClr val="accent6">
                    <a:lumMod val="75000"/>
                  </a:schemeClr>
                </a:solidFill>
              </a:rPr>
              <a:t>OR</a:t>
            </a:r>
            <a:r>
              <a:rPr lang="en-IE" sz="2800" dirty="0"/>
              <a:t>    "microRNA"</a:t>
            </a:r>
            <a:r>
              <a:rPr lang="en-IE" sz="2800" dirty="0">
                <a:solidFill>
                  <a:schemeClr val="accent1">
                    <a:lumMod val="75000"/>
                  </a:schemeClr>
                </a:solidFill>
              </a:rPr>
              <a:t>[Title] </a:t>
            </a:r>
          </a:p>
          <a:p>
            <a:pPr marL="0" indent="0">
              <a:buNone/>
            </a:pPr>
            <a:r>
              <a:rPr lang="en-IE" sz="2800" dirty="0"/>
              <a:t>                     </a:t>
            </a:r>
            <a:r>
              <a:rPr lang="en-IE" sz="2800" dirty="0">
                <a:solidFill>
                  <a:schemeClr val="accent6">
                    <a:lumMod val="75000"/>
                  </a:schemeClr>
                </a:solidFill>
              </a:rPr>
              <a:t>OR</a:t>
            </a:r>
            <a:r>
              <a:rPr lang="en-IE" sz="2800" dirty="0"/>
              <a:t>   "micro RNA"</a:t>
            </a:r>
            <a:r>
              <a:rPr lang="en-IE" sz="2800" dirty="0">
                <a:solidFill>
                  <a:srgbClr val="0070C0"/>
                </a:solidFill>
              </a:rPr>
              <a:t>[Title]</a:t>
            </a:r>
            <a:r>
              <a:rPr lang="en-IE" sz="2800" b="1" dirty="0"/>
              <a:t>)</a:t>
            </a:r>
          </a:p>
          <a:p>
            <a:pPr marL="0" indent="0">
              <a:lnSpc>
                <a:spcPct val="250000"/>
              </a:lnSpc>
              <a:buNone/>
            </a:pP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422615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pic>
        <p:nvPicPr>
          <p:cNvPr id="7" name="Content Placeholder 3"/>
          <p:cNvPicPr>
            <a:picLocks noChangeAspect="1"/>
          </p:cNvPicPr>
          <p:nvPr/>
        </p:nvPicPr>
        <p:blipFill>
          <a:blip r:embed="rId3"/>
          <a:stretch>
            <a:fillRect/>
          </a:stretch>
        </p:blipFill>
        <p:spPr>
          <a:xfrm>
            <a:off x="2055822" y="1561720"/>
            <a:ext cx="6884978" cy="4946375"/>
          </a:xfrm>
          <a:prstGeom prst="rect">
            <a:avLst/>
          </a:prstGeom>
        </p:spPr>
      </p:pic>
    </p:spTree>
    <p:extLst>
      <p:ext uri="{BB962C8B-B14F-4D97-AF65-F5344CB8AC3E}">
        <p14:creationId xmlns:p14="http://schemas.microsoft.com/office/powerpoint/2010/main" val="543419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12"/>
          </p:nvPr>
        </p:nvSpPr>
        <p:spPr/>
        <p:txBody>
          <a:bodyPr/>
          <a:lstStyle/>
          <a:p>
            <a:fld id="{0BCC9DF3-A57B-4383-B029-339E20DB8691}" type="slidenum">
              <a:rPr lang="en-IE" smtClean="0"/>
              <a:t>52</a:t>
            </a:fld>
            <a:endParaRPr lang="en-IE"/>
          </a:p>
        </p:txBody>
      </p:sp>
    </p:spTree>
    <p:extLst>
      <p:ext uri="{BB962C8B-B14F-4D97-AF65-F5344CB8AC3E}">
        <p14:creationId xmlns:p14="http://schemas.microsoft.com/office/powerpoint/2010/main" val="1095693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53</a:t>
            </a:fld>
            <a:endParaRPr lang="en-IE"/>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B3C830FB-6A84-7A40-A262-26C4832FD198}"/>
              </a:ext>
            </a:extLst>
          </p:cNvPr>
          <p:cNvSpPr txBox="1">
            <a:spLocks/>
          </p:cNvSpPr>
          <p:nvPr/>
        </p:nvSpPr>
        <p:spPr>
          <a:xfrm>
            <a:off x="7049768" y="25090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miRNAs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1275500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54</a:t>
            </a:fld>
            <a:endParaRPr lang="en-IE"/>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2066423" y="580528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Tissues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261438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55</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8210844" y="2095353"/>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Conditions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415149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56</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5808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57</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accent3"/>
          </a:lnRef>
          <a:fillRef idx="0">
            <a:schemeClr val="accent3"/>
          </a:fillRef>
          <a:effectRef idx="0">
            <a:schemeClr val="accent3"/>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accent3"/>
          </a:lnRef>
          <a:fillRef idx="0">
            <a:schemeClr val="accent3"/>
          </a:fillRef>
          <a:effectRef idx="0">
            <a:schemeClr val="accent3"/>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accent3"/>
          </a:lnRef>
          <a:fillRef idx="0">
            <a:schemeClr val="accent3"/>
          </a:fillRef>
          <a:effectRef idx="0">
            <a:schemeClr val="accent3"/>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5024686" y="16526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Similarity </a:t>
            </a:r>
            <a:endParaRPr lang="en-US" b="1" dirty="0">
              <a:ln w="22225">
                <a:noFill/>
                <a:prstDash val="solid"/>
              </a:ln>
              <a:solidFill>
                <a:srgbClr val="102A73"/>
              </a:solidFill>
              <a:latin typeface="Arial Black" panose="020B0A04020102020204" pitchFamily="34" charset="0"/>
            </a:endParaRPr>
          </a:p>
        </p:txBody>
      </p:sp>
      <p:sp>
        <p:nvSpPr>
          <p:cNvPr id="13" name="Oval 12"/>
          <p:cNvSpPr/>
          <p:nvPr/>
        </p:nvSpPr>
        <p:spPr>
          <a:xfrm rot="20168251">
            <a:off x="-121095" y="301830"/>
            <a:ext cx="5093391" cy="216854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itle 1">
            <a:extLst>
              <a:ext uri="{FF2B5EF4-FFF2-40B4-BE49-F238E27FC236}">
                <a16:creationId xmlns:a16="http://schemas.microsoft.com/office/drawing/2014/main" id="{B3C830FB-6A84-7A40-A262-26C4832FD198}"/>
              </a:ext>
            </a:extLst>
          </p:cNvPr>
          <p:cNvSpPr txBox="1">
            <a:spLocks/>
          </p:cNvSpPr>
          <p:nvPr/>
        </p:nvSpPr>
        <p:spPr>
          <a:xfrm>
            <a:off x="2688364" y="572555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smtClean="0">
                <a:ln w="22225">
                  <a:noFill/>
                  <a:prstDash val="solid"/>
                </a:ln>
                <a:solidFill>
                  <a:srgbClr val="102A73"/>
                </a:solidFill>
                <a:latin typeface="Arial Black" panose="020B0A04020102020204" pitchFamily="34" charset="0"/>
              </a:rPr>
              <a:t>Cliks</a:t>
            </a:r>
            <a:r>
              <a:rPr lang="en-US" b="1" dirty="0" smtClean="0">
                <a:ln w="22225">
                  <a:noFill/>
                  <a:prstDash val="solid"/>
                </a:ln>
                <a:solidFill>
                  <a:srgbClr val="102A73"/>
                </a:solidFill>
                <a:latin typeface="Arial Black" panose="020B0A04020102020204" pitchFamily="34" charset="0"/>
              </a:rPr>
              <a:t> </a:t>
            </a:r>
            <a:endParaRPr lang="en-US" b="1" dirty="0">
              <a:ln w="22225">
                <a:noFill/>
                <a:prstDash val="solid"/>
              </a:ln>
              <a:solidFill>
                <a:srgbClr val="102A73"/>
              </a:solidFill>
              <a:latin typeface="Arial Black" panose="020B0A04020102020204" pitchFamily="34" charset="0"/>
            </a:endParaRPr>
          </a:p>
        </p:txBody>
      </p:sp>
      <p:sp>
        <p:nvSpPr>
          <p:cNvPr id="32" name="Oval 31"/>
          <p:cNvSpPr/>
          <p:nvPr/>
        </p:nvSpPr>
        <p:spPr>
          <a:xfrm rot="20168251">
            <a:off x="6904288" y="2860074"/>
            <a:ext cx="4918658" cy="392262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31755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animBg="1"/>
      <p:bldP spid="31" grpId="0"/>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58</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7950346" y="997158"/>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Distance</a:t>
            </a:r>
            <a:endParaRPr lang="en-US" b="1" dirty="0">
              <a:ln w="22225">
                <a:noFill/>
                <a:prstDash val="solid"/>
              </a:ln>
              <a:solidFill>
                <a:srgbClr val="102A73"/>
              </a:solidFill>
              <a:latin typeface="Arial Black" panose="020B0A04020102020204" pitchFamily="34" charset="0"/>
            </a:endParaRPr>
          </a:p>
        </p:txBody>
      </p:sp>
      <p:sp>
        <p:nvSpPr>
          <p:cNvPr id="13" name="Rectangle 12"/>
          <p:cNvSpPr/>
          <p:nvPr/>
        </p:nvSpPr>
        <p:spPr>
          <a:xfrm>
            <a:off x="180143" y="2309362"/>
            <a:ext cx="44435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p:cNvSpPr/>
          <p:nvPr/>
        </p:nvSpPr>
        <p:spPr>
          <a:xfrm>
            <a:off x="4753818" y="182163"/>
            <a:ext cx="444352"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2</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p:cNvSpPr/>
          <p:nvPr/>
        </p:nvSpPr>
        <p:spPr>
          <a:xfrm>
            <a:off x="2713915" y="269145"/>
            <a:ext cx="444352"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rPr>
              <a:t>3</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995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P spid="31" grpId="0"/>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59</a:t>
            </a:fld>
            <a:endParaRPr lang="en-IE"/>
          </a:p>
        </p:txBody>
      </p:sp>
    </p:spTree>
    <p:extLst>
      <p:ext uri="{BB962C8B-B14F-4D97-AF65-F5344CB8AC3E}">
        <p14:creationId xmlns:p14="http://schemas.microsoft.com/office/powerpoint/2010/main" val="2131287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C830FB-6A84-7A40-A262-26C4832FD198}"/>
              </a:ext>
            </a:extLst>
          </p:cNvPr>
          <p:cNvSpPr txBox="1">
            <a:spLocks/>
          </p:cNvSpPr>
          <p:nvPr/>
        </p:nvSpPr>
        <p:spPr>
          <a:xfrm>
            <a:off x="3814199" y="4738494"/>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Micro-RNA</a:t>
            </a:r>
            <a:endParaRPr lang="en-US" b="1" dirty="0">
              <a:ln w="22225">
                <a:noFill/>
                <a:prstDash val="solid"/>
              </a:ln>
              <a:solidFill>
                <a:srgbClr val="102A73"/>
              </a:solidFill>
              <a:latin typeface="Arial Black" panose="020B0A04020102020204" pitchFamily="34" charset="0"/>
            </a:endParaRPr>
          </a:p>
        </p:txBody>
      </p:sp>
      <p:pic>
        <p:nvPicPr>
          <p:cNvPr id="4" name="Picture 2" descr="https://cdn.the-scientist.com/assets/articleNo/69604/aImg/44803/42271-ts-mirna-for-cancer-therapeutics-webinar-banner-jp800x560-m.png"/>
          <p:cNvPicPr>
            <a:picLocks noChangeAspect="1" noChangeArrowheads="1"/>
          </p:cNvPicPr>
          <p:nvPr/>
        </p:nvPicPr>
        <p:blipFill rotWithShape="1">
          <a:blip r:embed="rId3">
            <a:duotone>
              <a:prstClr val="black"/>
              <a:srgbClr val="D542EE">
                <a:tint val="45000"/>
                <a:satMod val="400000"/>
              </a:srgbClr>
            </a:duotone>
            <a:extLst>
              <a:ext uri="{BEBA8EAE-BF5A-486C-A8C5-ECC9F3942E4B}">
                <a14:imgProps xmlns:a14="http://schemas.microsoft.com/office/drawing/2010/main">
                  <a14:imgLayer r:embed="rId4">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2414637" flipV="1">
            <a:off x="2877799" y="1654281"/>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3271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7" name="Picture 2" descr="https://static.wixstatic.com/media/6b5298_fcaea1a49201458aa80ed0145357354b~mv2.png/v1/fill/w_1000,h_449,al_c,usm_0.66_1.00_0.01/6b5298_fcaea1a49201458aa80ed0145357354b~mv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85" t="3165" r="3298" b="3273"/>
          <a:stretch/>
        </p:blipFill>
        <p:spPr bwMode="auto">
          <a:xfrm>
            <a:off x="429489" y="1570383"/>
            <a:ext cx="10612583" cy="4752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59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US" dirty="0" err="1">
                <a:solidFill>
                  <a:schemeClr val="tx1"/>
                </a:solidFill>
              </a:rPr>
              <a:t>myomirs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5124" name="Picture 4" descr="MicroRNA-206: a Promising Theranostic Mar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 y="1449841"/>
            <a:ext cx="9144000" cy="463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55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rot="8144202">
            <a:off x="4193308" y="3634240"/>
            <a:ext cx="8579263" cy="2717695"/>
            <a:chOff x="3612737" y="2835954"/>
            <a:chExt cx="8579263" cy="2717695"/>
          </a:xfrm>
        </p:grpSpPr>
        <p:pic>
          <p:nvPicPr>
            <p:cNvPr id="6" name="Picture 5"/>
            <p:cNvPicPr>
              <a:picLocks noChangeAspect="1"/>
            </p:cNvPicPr>
            <p:nvPr/>
          </p:nvPicPr>
          <p:blipFill rotWithShape="1">
            <a:blip r:embed="rId3">
              <a:clrChange>
                <a:clrFrom>
                  <a:srgbClr val="FFFFFF"/>
                </a:clrFrom>
                <a:clrTo>
                  <a:srgbClr val="FFFFFF">
                    <a:alpha val="0"/>
                  </a:srgbClr>
                </a:clrTo>
              </a:clrChange>
              <a:grayscl/>
            </a:blip>
            <a:srcRect l="7851"/>
            <a:stretch/>
          </p:blipFill>
          <p:spPr>
            <a:xfrm>
              <a:off x="3612737" y="2835954"/>
              <a:ext cx="8579263" cy="2717695"/>
            </a:xfrm>
            <a:prstGeom prst="rect">
              <a:avLst/>
            </a:prstGeom>
          </p:spPr>
        </p:pic>
        <p:sp>
          <p:nvSpPr>
            <p:cNvPr id="5" name="Rectangle 4"/>
            <p:cNvSpPr/>
            <p:nvPr/>
          </p:nvSpPr>
          <p:spPr>
            <a:xfrm>
              <a:off x="8868229" y="3265714"/>
              <a:ext cx="638628"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8352972" y="4279052"/>
              <a:ext cx="878114" cy="23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a:xfrm>
            <a:off x="778565" y="2235547"/>
            <a:ext cx="9144000" cy="3918510"/>
          </a:xfrm>
        </p:spPr>
        <p:txBody>
          <a:bodyPr>
            <a:normAutofit fontScale="62500" lnSpcReduction="20000"/>
          </a:bodyPr>
          <a:lstStyle/>
          <a:p>
            <a:pPr marL="571500" indent="-571500">
              <a:lnSpc>
                <a:spcPct val="120000"/>
              </a:lnSpc>
            </a:pPr>
            <a:r>
              <a:rPr lang="en-US" sz="3600" b="1" dirty="0">
                <a:solidFill>
                  <a:schemeClr val="tx2">
                    <a:lumMod val="75000"/>
                  </a:schemeClr>
                </a:solidFill>
                <a:latin typeface="+mn-lt"/>
              </a:rPr>
              <a:t>18-25 </a:t>
            </a:r>
            <a:r>
              <a:rPr lang="en-US" sz="3600" b="1" dirty="0" err="1">
                <a:solidFill>
                  <a:schemeClr val="tx2">
                    <a:lumMod val="75000"/>
                  </a:schemeClr>
                </a:solidFill>
                <a:latin typeface="+mn-lt"/>
              </a:rPr>
              <a:t>nt</a:t>
            </a:r>
            <a:r>
              <a:rPr lang="en-US" sz="3600" b="1" dirty="0">
                <a:solidFill>
                  <a:schemeClr val="tx2">
                    <a:lumMod val="75000"/>
                  </a:schemeClr>
                </a:solidFill>
                <a:latin typeface="+mn-lt"/>
              </a:rPr>
              <a:t>  single stranded</a:t>
            </a:r>
          </a:p>
          <a:p>
            <a:pPr marL="571500" indent="-571500">
              <a:lnSpc>
                <a:spcPct val="170000"/>
              </a:lnSpc>
            </a:pPr>
            <a:r>
              <a:rPr lang="en-US" sz="3600" b="1" dirty="0">
                <a:solidFill>
                  <a:schemeClr val="tx2">
                    <a:lumMod val="75000"/>
                  </a:schemeClr>
                </a:solidFill>
                <a:latin typeface="+mn-lt"/>
              </a:rPr>
              <a:t>conserved small non-coding RNAs</a:t>
            </a:r>
          </a:p>
          <a:p>
            <a:pPr marL="571500" indent="-571500">
              <a:lnSpc>
                <a:spcPct val="170000"/>
              </a:lnSpc>
            </a:pPr>
            <a:r>
              <a:rPr lang="en-IE" sz="3600" b="1" dirty="0">
                <a:solidFill>
                  <a:schemeClr val="tx2">
                    <a:lumMod val="75000"/>
                  </a:schemeClr>
                </a:solidFill>
                <a:latin typeface="+mn-lt"/>
              </a:rPr>
              <a:t>regulate almost all cellular functions </a:t>
            </a:r>
          </a:p>
          <a:p>
            <a:pPr marL="1028700" lvl="1" indent="-571500">
              <a:lnSpc>
                <a:spcPct val="170000"/>
              </a:lnSpc>
            </a:pPr>
            <a:r>
              <a:rPr lang="en-IE" sz="3200" b="1" dirty="0" smtClean="0">
                <a:solidFill>
                  <a:schemeClr val="tx2">
                    <a:lumMod val="75000"/>
                  </a:schemeClr>
                </a:solidFill>
                <a:latin typeface="+mn-lt"/>
              </a:rPr>
              <a:t>cell proliferation</a:t>
            </a:r>
          </a:p>
          <a:p>
            <a:pPr marL="1028700" lvl="1" indent="-571500">
              <a:lnSpc>
                <a:spcPct val="170000"/>
              </a:lnSpc>
            </a:pPr>
            <a:r>
              <a:rPr lang="en-IE" sz="3200" b="1" dirty="0" smtClean="0">
                <a:solidFill>
                  <a:schemeClr val="tx2">
                    <a:lumMod val="75000"/>
                  </a:schemeClr>
                </a:solidFill>
                <a:latin typeface="+mn-lt"/>
              </a:rPr>
              <a:t>Growth</a:t>
            </a:r>
          </a:p>
          <a:p>
            <a:pPr marL="1028700" lvl="1" indent="-571500">
              <a:lnSpc>
                <a:spcPct val="170000"/>
              </a:lnSpc>
            </a:pPr>
            <a:r>
              <a:rPr lang="en-IE" sz="3200" b="1" dirty="0" smtClean="0">
                <a:solidFill>
                  <a:schemeClr val="tx2">
                    <a:lumMod val="75000"/>
                  </a:schemeClr>
                </a:solidFill>
                <a:latin typeface="+mn-lt"/>
              </a:rPr>
              <a:t>differentiation </a:t>
            </a:r>
          </a:p>
          <a:p>
            <a:pPr marL="1028700" lvl="1" indent="-571500">
              <a:lnSpc>
                <a:spcPct val="170000"/>
              </a:lnSpc>
            </a:pPr>
            <a:r>
              <a:rPr lang="en-IE" sz="3200" b="1" dirty="0" smtClean="0">
                <a:solidFill>
                  <a:schemeClr val="tx2">
                    <a:lumMod val="75000"/>
                  </a:schemeClr>
                </a:solidFill>
                <a:latin typeface="+mn-lt"/>
              </a:rPr>
              <a:t>fate </a:t>
            </a:r>
            <a:r>
              <a:rPr lang="en-IE" sz="3200" b="1" dirty="0">
                <a:solidFill>
                  <a:schemeClr val="tx2">
                    <a:lumMod val="75000"/>
                  </a:schemeClr>
                </a:solidFill>
                <a:latin typeface="+mn-lt"/>
              </a:rPr>
              <a:t>and behaviour of stem cells</a:t>
            </a:r>
            <a:endParaRPr lang="en-US" sz="3200" b="1" dirty="0">
              <a:solidFill>
                <a:schemeClr val="tx2">
                  <a:lumMod val="75000"/>
                </a:schemeClr>
              </a:solidFill>
              <a:latin typeface="+mn-lt"/>
            </a:endParaRPr>
          </a:p>
          <a:p>
            <a:endParaRPr lang="en-IE" dirty="0"/>
          </a:p>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What is a miRNA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215214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E"/>
          </a:p>
        </p:txBody>
      </p:sp>
      <p:sp>
        <p:nvSpPr>
          <p:cNvPr id="2" name="Title 1"/>
          <p:cNvSpPr>
            <a:spLocks noGrp="1"/>
          </p:cNvSpPr>
          <p:nvPr>
            <p:ph type="title"/>
          </p:nvPr>
        </p:nvSpPr>
        <p:spPr/>
        <p:txBody>
          <a:bodyPr/>
          <a:lstStyle/>
          <a:p>
            <a:endParaRPr lang="en-IE" dirty="0"/>
          </a:p>
        </p:txBody>
      </p:sp>
      <p:pic>
        <p:nvPicPr>
          <p:cNvPr id="5" name="Picture 4"/>
          <p:cNvPicPr>
            <a:picLocks noChangeAspect="1"/>
          </p:cNvPicPr>
          <p:nvPr/>
        </p:nvPicPr>
        <p:blipFill>
          <a:blip r:embed="rId3"/>
          <a:stretch>
            <a:fillRect/>
          </a:stretch>
        </p:blipFill>
        <p:spPr>
          <a:xfrm>
            <a:off x="838200" y="1690688"/>
            <a:ext cx="9886950" cy="4457700"/>
          </a:xfrm>
          <a:prstGeom prst="rect">
            <a:avLst/>
          </a:prstGeom>
        </p:spPr>
      </p:pic>
    </p:spTree>
    <p:extLst>
      <p:ext uri="{BB962C8B-B14F-4D97-AF65-F5344CB8AC3E}">
        <p14:creationId xmlns:p14="http://schemas.microsoft.com/office/powerpoint/2010/main" val="2355015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a:t>
            </a:r>
            <a:r>
              <a:rPr lang="en-IE" dirty="0" err="1" smtClean="0"/>
              <a:t>RNAibased</a:t>
            </a:r>
            <a:r>
              <a:rPr lang="en-IE" dirty="0" smtClean="0"/>
              <a:t> 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normAutofit/>
          </a:bodyPr>
          <a:lstStyle/>
          <a:p>
            <a:r>
              <a:rPr lang="en-US" b="1" dirty="0">
                <a:solidFill>
                  <a:srgbClr val="4D1282"/>
                </a:solidFill>
                <a:latin typeface="Arial" panose="020B0604020202020204" pitchFamily="34" charset="0"/>
              </a:rPr>
              <a:t>Evolution of miRNA </a:t>
            </a:r>
            <a:r>
              <a:rPr lang="en-US" b="1" dirty="0" smtClean="0">
                <a:solidFill>
                  <a:srgbClr val="4D1282"/>
                </a:solidFill>
                <a:latin typeface="Arial" panose="020B0604020202020204" pitchFamily="34" charset="0"/>
              </a:rPr>
              <a:t>study</a:t>
            </a:r>
            <a:endParaRPr lang="en-IE" b="1" dirty="0">
              <a:solidFill>
                <a:srgbClr val="4D1282"/>
              </a:solidFill>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021" y="2980784"/>
            <a:ext cx="7316221" cy="3877216"/>
          </a:xfrm>
          <a:prstGeom prst="rect">
            <a:avLst/>
          </a:prstGeom>
        </p:spPr>
      </p:pic>
    </p:spTree>
    <p:extLst>
      <p:ext uri="{BB962C8B-B14F-4D97-AF65-F5344CB8AC3E}">
        <p14:creationId xmlns:p14="http://schemas.microsoft.com/office/powerpoint/2010/main" val="3276868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2588" y="2071688"/>
            <a:ext cx="9419872" cy="3884838"/>
          </a:xfrm>
          <a:prstGeom prst="rect">
            <a:avLst/>
          </a:prstGeom>
        </p:spPr>
      </p:pic>
      <p:sp>
        <p:nvSpPr>
          <p:cNvPr id="3" name="Title 2"/>
          <p:cNvSpPr>
            <a:spLocks noGrp="1"/>
          </p:cNvSpPr>
          <p:nvPr>
            <p:ph type="title"/>
          </p:nvPr>
        </p:nvSpPr>
        <p:spPr/>
        <p:txBody>
          <a:bodyPr>
            <a:normAutofit/>
          </a:bodyPr>
          <a:lstStyle/>
          <a:p>
            <a:r>
              <a:rPr lang="en-US" b="1" dirty="0">
                <a:solidFill>
                  <a:srgbClr val="4D1282"/>
                </a:solidFill>
                <a:latin typeface="Arial" panose="020B0604020202020204" pitchFamily="34" charset="0"/>
              </a:rPr>
              <a:t>Number of miRNA in some DB</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31701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4D1282"/>
                </a:solidFill>
                <a:latin typeface="Arial" panose="020B0604020202020204" pitchFamily="34" charset="0"/>
              </a:rPr>
              <a:t> Garbage in, garbage out (GIGO) </a:t>
            </a:r>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66</a:t>
            </a:fld>
            <a:endParaRPr lang="en-IE"/>
          </a:p>
        </p:txBody>
      </p:sp>
      <p:sp>
        <p:nvSpPr>
          <p:cNvPr id="5" name="Oval 4"/>
          <p:cNvSpPr/>
          <p:nvPr/>
        </p:nvSpPr>
        <p:spPr>
          <a:xfrm>
            <a:off x="1518105" y="2561060"/>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data</a:t>
            </a:r>
            <a:endParaRPr lang="en-IE" dirty="0"/>
          </a:p>
        </p:txBody>
      </p:sp>
      <p:sp>
        <p:nvSpPr>
          <p:cNvPr id="6" name="Oval 5"/>
          <p:cNvSpPr/>
          <p:nvPr/>
        </p:nvSpPr>
        <p:spPr>
          <a:xfrm>
            <a:off x="5021420" y="2560849"/>
            <a:ext cx="2028402" cy="2028402"/>
          </a:xfrm>
          <a:prstGeom prst="ellipse">
            <a:avLst/>
          </a:prstGeom>
          <a:solidFill>
            <a:srgbClr val="FF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amazing Data Science project ever</a:t>
            </a:r>
            <a:endParaRPr lang="en-IE" dirty="0"/>
          </a:p>
        </p:txBody>
      </p:sp>
      <p:sp>
        <p:nvSpPr>
          <p:cNvPr id="7" name="Oval 6"/>
          <p:cNvSpPr/>
          <p:nvPr/>
        </p:nvSpPr>
        <p:spPr>
          <a:xfrm>
            <a:off x="8424703" y="2560638"/>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results</a:t>
            </a:r>
            <a:endParaRPr lang="en-IE" dirty="0"/>
          </a:p>
        </p:txBody>
      </p:sp>
      <p:sp>
        <p:nvSpPr>
          <p:cNvPr id="8" name="Right Arrow 7"/>
          <p:cNvSpPr/>
          <p:nvPr/>
        </p:nvSpPr>
        <p:spPr>
          <a:xfrm>
            <a:off x="3789819" y="3260721"/>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p:cNvSpPr/>
          <p:nvPr/>
        </p:nvSpPr>
        <p:spPr>
          <a:xfrm>
            <a:off x="7199778" y="3255953"/>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9531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a:bodyPr>
          <a:lstStyle/>
          <a:p>
            <a:pPr>
              <a:lnSpc>
                <a:spcPct val="200000"/>
              </a:lnSpc>
            </a:pPr>
            <a:r>
              <a:rPr lang="en-US" sz="3600" b="1" dirty="0" smtClean="0">
                <a:solidFill>
                  <a:schemeClr val="tx2">
                    <a:lumMod val="75000"/>
                  </a:schemeClr>
                </a:solidFill>
                <a:latin typeface="+mn-lt"/>
              </a:rPr>
              <a:t>non-coding </a:t>
            </a:r>
            <a:r>
              <a:rPr lang="en-US" sz="3600" b="1" dirty="0">
                <a:solidFill>
                  <a:schemeClr val="tx2">
                    <a:lumMod val="75000"/>
                  </a:schemeClr>
                </a:solidFill>
                <a:latin typeface="+mn-lt"/>
              </a:rPr>
              <a:t>RNAs </a:t>
            </a:r>
            <a:endParaRPr lang="en-US" sz="3600" b="1" dirty="0" smtClean="0">
              <a:solidFill>
                <a:schemeClr val="tx2">
                  <a:lumMod val="75000"/>
                </a:schemeClr>
              </a:solidFill>
              <a:latin typeface="+mn-lt"/>
            </a:endParaRPr>
          </a:p>
          <a:p>
            <a:pPr>
              <a:lnSpc>
                <a:spcPct val="200000"/>
              </a:lnSpc>
            </a:pPr>
            <a:r>
              <a:rPr lang="en-US" sz="3600" b="1" dirty="0">
                <a:solidFill>
                  <a:schemeClr val="tx2">
                    <a:lumMod val="75000"/>
                  </a:schemeClr>
                </a:solidFill>
                <a:latin typeface="+mn-lt"/>
              </a:rPr>
              <a:t>regulation of gene </a:t>
            </a:r>
            <a:r>
              <a:rPr lang="en-US" sz="3600" b="1" dirty="0" smtClean="0">
                <a:solidFill>
                  <a:schemeClr val="tx2">
                    <a:lumMod val="75000"/>
                  </a:schemeClr>
                </a:solidFill>
                <a:latin typeface="+mn-lt"/>
              </a:rPr>
              <a:t>expression</a:t>
            </a:r>
          </a:p>
          <a:p>
            <a:pPr>
              <a:lnSpc>
                <a:spcPct val="200000"/>
              </a:lnSpc>
            </a:pPr>
            <a:r>
              <a:rPr lang="en-US" sz="3600" b="1" dirty="0">
                <a:solidFill>
                  <a:schemeClr val="tx2">
                    <a:lumMod val="75000"/>
                  </a:schemeClr>
                </a:solidFill>
                <a:latin typeface="+mn-lt"/>
              </a:rPr>
              <a:t>14 and </a:t>
            </a:r>
            <a:r>
              <a:rPr lang="en-US" sz="3600" b="1" dirty="0" smtClean="0">
                <a:solidFill>
                  <a:schemeClr val="tx2">
                    <a:lumMod val="75000"/>
                  </a:schemeClr>
                </a:solidFill>
                <a:latin typeface="+mn-lt"/>
              </a:rPr>
              <a:t>33</a:t>
            </a:r>
            <a:r>
              <a:rPr lang="en-IE" sz="3600" b="1" dirty="0" smtClean="0">
                <a:solidFill>
                  <a:schemeClr val="tx2">
                    <a:lumMod val="75000"/>
                  </a:schemeClr>
                </a:solidFill>
                <a:latin typeface="+mn-lt"/>
              </a:rPr>
              <a:t> nucleotides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306747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647700" y="2277431"/>
            <a:ext cx="10261600" cy="3214364"/>
          </a:xfrm>
          <a:prstGeom prst="rect">
            <a:avLst/>
          </a:prstGeom>
        </p:spPr>
      </p:pic>
      <p:sp>
        <p:nvSpPr>
          <p:cNvPr id="2" name="Title 1"/>
          <p:cNvSpPr>
            <a:spLocks noGrp="1"/>
          </p:cNvSpPr>
          <p:nvPr>
            <p:ph type="title"/>
          </p:nvPr>
        </p:nvSpPr>
        <p:spPr/>
        <p:txBody>
          <a:bodyPr/>
          <a:lstStyle/>
          <a:p>
            <a:r>
              <a:rPr lang="en-US" dirty="0" smtClean="0"/>
              <a:t>miRNA </a:t>
            </a:r>
            <a:r>
              <a:rPr lang="en-US" dirty="0" smtClean="0"/>
              <a:t>biogenesis</a:t>
            </a:r>
            <a:endParaRPr lang="en-IE" dirty="0"/>
          </a:p>
        </p:txBody>
      </p:sp>
    </p:spTree>
    <p:extLst>
      <p:ext uri="{BB962C8B-B14F-4D97-AF65-F5344CB8AC3E}">
        <p14:creationId xmlns:p14="http://schemas.microsoft.com/office/powerpoint/2010/main" val="1465631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Tree>
    <p:extLst>
      <p:ext uri="{BB962C8B-B14F-4D97-AF65-F5344CB8AC3E}">
        <p14:creationId xmlns:p14="http://schemas.microsoft.com/office/powerpoint/2010/main" val="467409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9.2"/>
</p:tagLst>
</file>

<file path=ppt/tags/tag10.xml><?xml version="1.0" encoding="utf-8"?>
<p:tagLst xmlns:a="http://schemas.openxmlformats.org/drawingml/2006/main" xmlns:r="http://schemas.openxmlformats.org/officeDocument/2006/relationships" xmlns:p="http://schemas.openxmlformats.org/presentationml/2006/main">
  <p:tag name="TIMING" val="|1"/>
</p:tagLst>
</file>

<file path=ppt/tags/tag11.xml><?xml version="1.0" encoding="utf-8"?>
<p:tagLst xmlns:a="http://schemas.openxmlformats.org/drawingml/2006/main" xmlns:r="http://schemas.openxmlformats.org/officeDocument/2006/relationships" xmlns:p="http://schemas.openxmlformats.org/presentationml/2006/main">
  <p:tag name="TIMING" val="|1.2|8.8|6.2|6.4"/>
</p:tagLst>
</file>

<file path=ppt/tags/tag12.xml><?xml version="1.0" encoding="utf-8"?>
<p:tagLst xmlns:a="http://schemas.openxmlformats.org/drawingml/2006/main" xmlns:r="http://schemas.openxmlformats.org/officeDocument/2006/relationships" xmlns:p="http://schemas.openxmlformats.org/presentationml/2006/main">
  <p:tag name="TIMING" val="|0.9|0.3|0.3|0.4"/>
</p:tagLst>
</file>

<file path=ppt/tags/tag13.xml><?xml version="1.0" encoding="utf-8"?>
<p:tagLst xmlns:a="http://schemas.openxmlformats.org/drawingml/2006/main" xmlns:r="http://schemas.openxmlformats.org/officeDocument/2006/relationships" xmlns:p="http://schemas.openxmlformats.org/presentationml/2006/main">
  <p:tag name="TIMING" val="|0.3|40.4|13.9|16.8|2|40.8|5.8|22.7|14.1"/>
</p:tagLst>
</file>

<file path=ppt/tags/tag14.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3.5|0.8|2.4|1.1"/>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7|2.6|3"/>
</p:tagLst>
</file>

<file path=ppt/tags/tag5.xml><?xml version="1.0" encoding="utf-8"?>
<p:tagLst xmlns:a="http://schemas.openxmlformats.org/drawingml/2006/main" xmlns:r="http://schemas.openxmlformats.org/officeDocument/2006/relationships" xmlns:p="http://schemas.openxmlformats.org/presentationml/2006/main">
  <p:tag name="TIMING" val="|16.5|7.2|14.7"/>
</p:tagLst>
</file>

<file path=ppt/tags/tag6.xml><?xml version="1.0" encoding="utf-8"?>
<p:tagLst xmlns:a="http://schemas.openxmlformats.org/drawingml/2006/main" xmlns:r="http://schemas.openxmlformats.org/officeDocument/2006/relationships" xmlns:p="http://schemas.openxmlformats.org/presentationml/2006/main">
  <p:tag name="TIMING" val="|5.6|9.4|11.5"/>
</p:tagLst>
</file>

<file path=ppt/tags/tag7.xml><?xml version="1.0" encoding="utf-8"?>
<p:tagLst xmlns:a="http://schemas.openxmlformats.org/drawingml/2006/main" xmlns:r="http://schemas.openxmlformats.org/officeDocument/2006/relationships" xmlns:p="http://schemas.openxmlformats.org/presentationml/2006/main">
  <p:tag name="TIMING" val="|3.9"/>
</p:tagLst>
</file>

<file path=ppt/tags/tag8.xml><?xml version="1.0" encoding="utf-8"?>
<p:tagLst xmlns:a="http://schemas.openxmlformats.org/drawingml/2006/main" xmlns:r="http://schemas.openxmlformats.org/officeDocument/2006/relationships" xmlns:p="http://schemas.openxmlformats.org/presentationml/2006/main">
  <p:tag name="TIMING" val="|2.8|19.6|11.9|11.7"/>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3625</TotalTime>
  <Words>2124</Words>
  <Application>Microsoft Office PowerPoint</Application>
  <PresentationFormat>Widescreen</PresentationFormat>
  <Paragraphs>567</Paragraphs>
  <Slides>66</Slides>
  <Notes>26</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Arial Black</vt:lpstr>
      <vt:lpstr>Bernard MT Condensed</vt:lpstr>
      <vt:lpstr>Calibri</vt:lpstr>
      <vt:lpstr>Calibri Light</vt:lpstr>
      <vt:lpstr>Times New Roman</vt:lpstr>
      <vt:lpstr>Office Theme</vt:lpstr>
      <vt:lpstr>PowerPoint Presentation</vt:lpstr>
      <vt:lpstr>Computational approaches for the therapeutic target discovery to ame-liorate muscle wasting during aging and disease </vt:lpstr>
      <vt:lpstr>PowerPoint Presentation</vt:lpstr>
      <vt:lpstr>PowerPoint Presentation</vt:lpstr>
      <vt:lpstr>PowerPoint Presentation</vt:lpstr>
      <vt:lpstr>PowerPoint Presentation</vt:lpstr>
      <vt:lpstr>PowerPoint Presentation</vt:lpstr>
      <vt:lpstr>miRNA biogenesis</vt:lpstr>
      <vt:lpstr>PowerPoint Presentation</vt:lpstr>
      <vt:lpstr>PowerPoint Presentation</vt:lpstr>
      <vt:lpstr>PowerPoint Presentation</vt:lpstr>
      <vt:lpstr>PowerPoint Presentation</vt:lpstr>
      <vt:lpstr>PowerPoint Presentation</vt:lpstr>
      <vt:lpstr>Objective</vt:lpstr>
      <vt:lpstr>Available input…</vt:lpstr>
      <vt:lpstr>PowerPoint Presentation</vt:lpstr>
      <vt:lpstr>PowerPoint Presentation</vt:lpstr>
      <vt:lpstr>PowerPoint Presentation</vt:lpstr>
      <vt:lpstr>PowerPoint Presentation</vt:lpstr>
      <vt:lpstr>Data collection</vt:lpstr>
      <vt:lpstr>Definition of the network</vt:lpstr>
      <vt:lpstr>Graph operations</vt:lpstr>
      <vt:lpstr>PowerPoint Presentation</vt:lpstr>
      <vt:lpstr>PowerPoint Presentation</vt:lpstr>
      <vt:lpstr>My own local database</vt:lpstr>
      <vt:lpstr>Tool to standardize gene names</vt:lpstr>
      <vt:lpstr>Paper miner</vt:lpstr>
      <vt:lpstr>PowerPoint Presentation</vt:lpstr>
      <vt:lpstr>PowerPoint Presentation</vt:lpstr>
      <vt:lpstr>Immediate future work</vt:lpstr>
      <vt:lpstr>Acknowledgements</vt:lpstr>
      <vt:lpstr>Multi-objective optimization</vt:lpstr>
      <vt:lpstr>PowerPoint Presentation</vt:lpstr>
      <vt:lpstr>Download data</vt:lpstr>
      <vt:lpstr>PowerPoint Presentation</vt:lpstr>
      <vt:lpstr>Integration</vt:lpstr>
      <vt:lpstr>Queries</vt:lpstr>
      <vt:lpstr>Graph</vt:lpstr>
      <vt:lpstr>Graph</vt:lpstr>
      <vt:lpstr>What – How – For what</vt:lpstr>
      <vt:lpstr>Queries</vt:lpstr>
      <vt:lpstr>PowerPoint Presentation</vt:lpstr>
      <vt:lpstr>Already reviewed literature</vt:lpstr>
      <vt:lpstr>Current approaches</vt:lpstr>
      <vt:lpstr>PowerPoint Presentation</vt:lpstr>
      <vt:lpstr>In DAG(D),the contribution of disease d to the semantic value of disease D was defined as:</vt:lpstr>
      <vt:lpstr>PowerPoint Presentation</vt:lpstr>
      <vt:lpstr>PowerPoint Presentation</vt:lpstr>
      <vt:lpstr>How to select the data?</vt:lpstr>
      <vt:lpstr>How to select the data?</vt:lpstr>
      <vt:lpstr>How to select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myomirs</vt:lpstr>
      <vt:lpstr>What is a miRNA</vt:lpstr>
      <vt:lpstr>PowerPoint Presentation</vt:lpstr>
      <vt:lpstr>Evolution of miRNA study</vt:lpstr>
      <vt:lpstr>Number of miRNA in some DB</vt:lpstr>
      <vt:lpstr> Garbage in, garbage out (GIGO)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74</cp:revision>
  <dcterms:created xsi:type="dcterms:W3CDTF">2022-03-25T15:01:36Z</dcterms:created>
  <dcterms:modified xsi:type="dcterms:W3CDTF">2022-05-27T12:28:43Z</dcterms:modified>
</cp:coreProperties>
</file>